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4" r:id="rId4"/>
    <p:sldId id="258" r:id="rId5"/>
    <p:sldId id="264" r:id="rId6"/>
    <p:sldId id="260" r:id="rId7"/>
    <p:sldId id="281" r:id="rId8"/>
    <p:sldId id="265" r:id="rId9"/>
    <p:sldId id="275" r:id="rId10"/>
    <p:sldId id="261" r:id="rId11"/>
    <p:sldId id="276" r:id="rId12"/>
    <p:sldId id="262" r:id="rId13"/>
    <p:sldId id="263" r:id="rId14"/>
    <p:sldId id="259" r:id="rId15"/>
    <p:sldId id="277" r:id="rId16"/>
    <p:sldId id="266" r:id="rId17"/>
    <p:sldId id="267" r:id="rId18"/>
    <p:sldId id="278" r:id="rId19"/>
    <p:sldId id="268" r:id="rId20"/>
    <p:sldId id="279" r:id="rId21"/>
    <p:sldId id="269" r:id="rId22"/>
    <p:sldId id="270" r:id="rId23"/>
    <p:sldId id="271" r:id="rId24"/>
    <p:sldId id="272" r:id="rId25"/>
    <p:sldId id="280" r:id="rId26"/>
    <p:sldId id="27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b="1" dirty="0"/>
              <a:t>Profile of </a:t>
            </a:r>
            <a:r>
              <a:rPr lang="en-US" b="1" dirty="0" smtClean="0"/>
              <a:t>Personal Meaning</a:t>
            </a:r>
          </a:p>
          <a:p>
            <a:pPr>
              <a:defRPr/>
            </a:pPr>
            <a:endParaRPr lang="en-US" b="1" dirty="0" smtClean="0"/>
          </a:p>
          <a:p>
            <a:pPr>
              <a:defRPr/>
            </a:pPr>
            <a:endParaRPr lang="en-US" b="1" dirty="0"/>
          </a:p>
        </c:rich>
      </c:tx>
      <c:layout>
        <c:manualLayout>
          <c:xMode val="edge"/>
          <c:yMode val="edge"/>
          <c:x val="0.23635802469135803"/>
          <c:y val="3.7015777396475838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Profile of personal meaning</c:v>
                </c:pt>
              </c:strCache>
            </c:strRef>
          </c:tx>
          <c:invertIfNegative val="0"/>
          <c:cat>
            <c:strRef>
              <c:f>Sheet1!$A$2:$A$9</c:f>
              <c:strCache>
                <c:ptCount val="8"/>
                <c:pt idx="0">
                  <c:v>Relationship</c:v>
                </c:pt>
                <c:pt idx="1">
                  <c:v>Fair treatment</c:v>
                </c:pt>
                <c:pt idx="2">
                  <c:v>Positive affect</c:v>
                </c:pt>
                <c:pt idx="3">
                  <c:v>Achievement</c:v>
                </c:pt>
                <c:pt idx="4">
                  <c:v>Intimacy</c:v>
                </c:pt>
                <c:pt idx="5">
                  <c:v>Self-acceptance</c:v>
                </c:pt>
                <c:pt idx="6">
                  <c:v>Self-transcendence</c:v>
                </c:pt>
                <c:pt idx="7">
                  <c:v>Religion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7.5</c:v>
                </c:pt>
                <c:pt idx="1">
                  <c:v>7.3</c:v>
                </c:pt>
                <c:pt idx="2">
                  <c:v>7.25</c:v>
                </c:pt>
                <c:pt idx="3">
                  <c:v>7.2</c:v>
                </c:pt>
                <c:pt idx="4">
                  <c:v>7</c:v>
                </c:pt>
                <c:pt idx="5">
                  <c:v>6.9</c:v>
                </c:pt>
                <c:pt idx="6">
                  <c:v>6.85</c:v>
                </c:pt>
                <c:pt idx="7">
                  <c:v>6.55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734016"/>
        <c:axId val="36271232"/>
      </c:barChart>
      <c:catAx>
        <c:axId val="33734016"/>
        <c:scaling>
          <c:orientation val="minMax"/>
        </c:scaling>
        <c:delete val="0"/>
        <c:axPos val="b"/>
        <c:majorTickMark val="out"/>
        <c:minorTickMark val="none"/>
        <c:tickLblPos val="nextTo"/>
        <c:crossAx val="36271232"/>
        <c:crosses val="autoZero"/>
        <c:auto val="1"/>
        <c:lblAlgn val="ctr"/>
        <c:lblOffset val="100"/>
        <c:noMultiLvlLbl val="0"/>
      </c:catAx>
      <c:valAx>
        <c:axId val="3627123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CA" b="1" dirty="0" smtClean="0"/>
                  <a:t>Mean</a:t>
                </a:r>
                <a:r>
                  <a:rPr lang="en-CA" b="1" baseline="0" dirty="0" smtClean="0"/>
                  <a:t> Rating</a:t>
                </a:r>
              </a:p>
              <a:p>
                <a:pPr>
                  <a:defRPr/>
                </a:pPr>
                <a:endParaRPr lang="en-CA" b="0" dirty="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337340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77A1E7-2CAE-4ED6-8961-6F3E8E3214D5}" type="datetimeFigureOut">
              <a:rPr lang="en-CA" smtClean="0"/>
              <a:t>02/08/2011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C0257F-ABD7-4F33-ACC9-47FD505F557F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77A1E7-2CAE-4ED6-8961-6F3E8E3214D5}" type="datetimeFigureOut">
              <a:rPr lang="en-CA" smtClean="0"/>
              <a:t>02/08/2011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C0257F-ABD7-4F33-ACC9-47FD505F557F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77A1E7-2CAE-4ED6-8961-6F3E8E3214D5}" type="datetimeFigureOut">
              <a:rPr lang="en-CA" smtClean="0"/>
              <a:t>02/08/2011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C0257F-ABD7-4F33-ACC9-47FD505F557F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77A1E7-2CAE-4ED6-8961-6F3E8E3214D5}" type="datetimeFigureOut">
              <a:rPr lang="en-CA" smtClean="0"/>
              <a:t>02/08/2011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C0257F-ABD7-4F33-ACC9-47FD505F557F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77A1E7-2CAE-4ED6-8961-6F3E8E3214D5}" type="datetimeFigureOut">
              <a:rPr lang="en-CA" smtClean="0"/>
              <a:t>02/08/2011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C0257F-ABD7-4F33-ACC9-47FD505F557F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77A1E7-2CAE-4ED6-8961-6F3E8E3214D5}" type="datetimeFigureOut">
              <a:rPr lang="en-CA" smtClean="0"/>
              <a:t>02/08/2011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C0257F-ABD7-4F33-ACC9-47FD505F557F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77A1E7-2CAE-4ED6-8961-6F3E8E3214D5}" type="datetimeFigureOut">
              <a:rPr lang="en-CA" smtClean="0"/>
              <a:t>02/08/2011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C0257F-ABD7-4F33-ACC9-47FD505F557F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77A1E7-2CAE-4ED6-8961-6F3E8E3214D5}" type="datetimeFigureOut">
              <a:rPr lang="en-CA" smtClean="0"/>
              <a:t>02/08/2011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C0257F-ABD7-4F33-ACC9-47FD505F557F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77A1E7-2CAE-4ED6-8961-6F3E8E3214D5}" type="datetimeFigureOut">
              <a:rPr lang="en-CA" smtClean="0"/>
              <a:t>02/08/2011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C0257F-ABD7-4F33-ACC9-47FD505F557F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77A1E7-2CAE-4ED6-8961-6F3E8E3214D5}" type="datetimeFigureOut">
              <a:rPr lang="en-CA" smtClean="0"/>
              <a:t>02/08/2011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C0257F-ABD7-4F33-ACC9-47FD505F557F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77A1E7-2CAE-4ED6-8961-6F3E8E3214D5}" type="datetimeFigureOut">
              <a:rPr lang="en-CA" smtClean="0"/>
              <a:t>02/08/2011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C0257F-ABD7-4F33-ACC9-47FD505F557F}" type="slidenum">
              <a:rPr lang="en-CA" smtClean="0"/>
              <a:t>‹#›</a:t>
            </a:fld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977A1E7-2CAE-4ED6-8961-6F3E8E3214D5}" type="datetimeFigureOut">
              <a:rPr lang="en-CA" smtClean="0"/>
              <a:t>02/08/2011</a:t>
            </a:fld>
            <a:endParaRPr lang="en-CA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C0257F-ABD7-4F33-ACC9-47FD505F557F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microsoft.com/office/2007/relationships/hdphoto" Target="../media/hdphoto4.wdp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2376" y="1700808"/>
            <a:ext cx="7772400" cy="1828800"/>
          </a:xfrm>
        </p:spPr>
        <p:txBody>
          <a:bodyPr>
            <a:normAutofit/>
          </a:bodyPr>
          <a:lstStyle/>
          <a:p>
            <a:r>
              <a:rPr lang="en-CA" sz="4800" dirty="0" smtClean="0"/>
              <a:t>Lesson 5</a:t>
            </a:r>
            <a:endParaRPr lang="en-CA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CA" sz="2400" dirty="0" smtClean="0"/>
              <a:t>What is the Good Life?</a:t>
            </a:r>
          </a:p>
          <a:p>
            <a:r>
              <a:rPr lang="en-CA" sz="2400" dirty="0" smtClean="0"/>
              <a:t>Sources of Meaning and Happiness</a:t>
            </a:r>
            <a:endParaRPr lang="en-CA" sz="2400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611560" y="3501008"/>
            <a:ext cx="79208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835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548680"/>
            <a:ext cx="8183880" cy="1051560"/>
          </a:xfrm>
        </p:spPr>
        <p:txBody>
          <a:bodyPr anchor="ctr">
            <a:normAutofit/>
          </a:bodyPr>
          <a:lstStyle/>
          <a:p>
            <a:pPr algn="ctr"/>
            <a:r>
              <a:rPr lang="en-CA" sz="4000" dirty="0" smtClean="0">
                <a:effectLst/>
              </a:rPr>
              <a:t>DISILLUSION</a:t>
            </a:r>
            <a:endParaRPr lang="en-CA" sz="40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628800"/>
            <a:ext cx="8183880" cy="41879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 smtClean="0"/>
              <a:t>King Solomon realized the vanity of success long, long ago:</a:t>
            </a:r>
          </a:p>
          <a:p>
            <a:r>
              <a:rPr lang="en-CA" dirty="0" smtClean="0"/>
              <a:t>The world will never be enough: “The </a:t>
            </a:r>
            <a:r>
              <a:rPr lang="en-CA" dirty="0"/>
              <a:t>eye is not satisfied with seeing, nor the ear filled with </a:t>
            </a:r>
            <a:r>
              <a:rPr lang="en-CA" dirty="0" smtClean="0"/>
              <a:t>hearing” (Eccl. 1:8).</a:t>
            </a:r>
          </a:p>
          <a:p>
            <a:r>
              <a:rPr lang="en-CA" dirty="0" smtClean="0"/>
              <a:t>It takes more and more to reach the same level of happiness—addiction, money, etc.</a:t>
            </a:r>
          </a:p>
          <a:p>
            <a:pPr marL="0" indent="0">
              <a:buNone/>
            </a:pP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150458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548680"/>
            <a:ext cx="8183880" cy="1051560"/>
          </a:xfrm>
        </p:spPr>
        <p:txBody>
          <a:bodyPr anchor="ctr">
            <a:normAutofit/>
          </a:bodyPr>
          <a:lstStyle/>
          <a:p>
            <a:pPr algn="ctr"/>
            <a:r>
              <a:rPr lang="en-CA" sz="4000" dirty="0" smtClean="0">
                <a:effectLst/>
              </a:rPr>
              <a:t>DISILLUSION</a:t>
            </a:r>
            <a:endParaRPr lang="en-CA" sz="40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628800"/>
            <a:ext cx="8183880" cy="4187952"/>
          </a:xfrm>
        </p:spPr>
        <p:txBody>
          <a:bodyPr>
            <a:normAutofit/>
          </a:bodyPr>
          <a:lstStyle/>
          <a:p>
            <a:endParaRPr lang="en-CA" dirty="0" smtClean="0"/>
          </a:p>
          <a:p>
            <a:r>
              <a:rPr lang="en-CA" dirty="0" smtClean="0"/>
              <a:t>Nothing in this world can fill the spiritual vacuum within us.</a:t>
            </a:r>
          </a:p>
          <a:p>
            <a:r>
              <a:rPr lang="en-CA" dirty="0" smtClean="0"/>
              <a:t>Dreams are often broken when reality strikes.</a:t>
            </a:r>
          </a:p>
          <a:p>
            <a:endParaRPr lang="en-CA" dirty="0" smtClean="0"/>
          </a:p>
          <a:p>
            <a:pPr marL="0" indent="0">
              <a:buNone/>
            </a:pP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179113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548680"/>
            <a:ext cx="8183880" cy="1051560"/>
          </a:xfrm>
        </p:spPr>
        <p:txBody>
          <a:bodyPr anchor="ctr">
            <a:normAutofit/>
          </a:bodyPr>
          <a:lstStyle/>
          <a:p>
            <a:pPr algn="ctr"/>
            <a:r>
              <a:rPr lang="en-CA" sz="4000" dirty="0" smtClean="0">
                <a:effectLst/>
              </a:rPr>
              <a:t>FATE AND CIRCUMSTANCE</a:t>
            </a:r>
            <a:endParaRPr lang="en-CA" sz="40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628800"/>
            <a:ext cx="8183880" cy="4187952"/>
          </a:xfrm>
        </p:spPr>
        <p:txBody>
          <a:bodyPr/>
          <a:lstStyle/>
          <a:p>
            <a:endParaRPr lang="en-CA" dirty="0" smtClean="0"/>
          </a:p>
          <a:p>
            <a:r>
              <a:rPr lang="en-CA" dirty="0" smtClean="0"/>
              <a:t>Bad things happen to good people</a:t>
            </a:r>
          </a:p>
          <a:p>
            <a:r>
              <a:rPr lang="en-CA" dirty="0" smtClean="0"/>
              <a:t>Reversal of fortune</a:t>
            </a:r>
          </a:p>
          <a:p>
            <a:r>
              <a:rPr lang="en-CA" dirty="0" smtClean="0"/>
              <a:t>For some people, most days are bad days (e.g. poverty)</a:t>
            </a:r>
          </a:p>
          <a:p>
            <a:r>
              <a:rPr lang="en-CA" dirty="0" smtClean="0"/>
              <a:t>Lack of opportunities to pursue PERMA (Seligman, 2011)</a:t>
            </a:r>
          </a:p>
        </p:txBody>
      </p:sp>
    </p:spTree>
    <p:extLst>
      <p:ext uri="{BB962C8B-B14F-4D97-AF65-F5344CB8AC3E}">
        <p14:creationId xmlns:p14="http://schemas.microsoft.com/office/powerpoint/2010/main" val="150458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548680"/>
            <a:ext cx="8183880" cy="105156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CA" sz="4000" dirty="0" smtClean="0">
                <a:effectLst/>
              </a:rPr>
              <a:t>ADVANTAGES OF</a:t>
            </a:r>
            <a:br>
              <a:rPr lang="en-CA" sz="4000" dirty="0" smtClean="0">
                <a:effectLst/>
              </a:rPr>
            </a:br>
            <a:r>
              <a:rPr lang="en-CA" sz="4000" dirty="0" smtClean="0">
                <a:effectLst/>
              </a:rPr>
              <a:t>THE MEANING PURSUIT</a:t>
            </a:r>
            <a:endParaRPr lang="en-CA" sz="40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628800"/>
            <a:ext cx="8183880" cy="4187952"/>
          </a:xfrm>
        </p:spPr>
        <p:txBody>
          <a:bodyPr>
            <a:normAutofit/>
          </a:bodyPr>
          <a:lstStyle/>
          <a:p>
            <a:endParaRPr lang="en-CA" dirty="0" smtClean="0"/>
          </a:p>
          <a:p>
            <a:r>
              <a:rPr lang="en-CA" dirty="0" smtClean="0"/>
              <a:t>Avoids the pitfalls of self-centered pursuit of happiness and success.</a:t>
            </a:r>
          </a:p>
          <a:p>
            <a:r>
              <a:rPr lang="en-CA" dirty="0" smtClean="0"/>
              <a:t>Sustains us between the highs of inspiration and the lows of despair.</a:t>
            </a:r>
          </a:p>
          <a:p>
            <a:r>
              <a:rPr lang="en-CA" dirty="0" smtClean="0"/>
              <a:t>Happiness and flourishing will sneak in through the back door.</a:t>
            </a:r>
          </a:p>
          <a:p>
            <a:r>
              <a:rPr lang="en-CA" dirty="0" smtClean="0"/>
              <a:t>Ability to transform adversities into opportunities for personal growth.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0458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548680"/>
            <a:ext cx="8183880" cy="105156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CA" sz="4000" dirty="0" smtClean="0">
                <a:effectLst/>
              </a:rPr>
              <a:t>THE GOOD LIFE IS A VIRTUOUS LIFE</a:t>
            </a:r>
            <a:endParaRPr lang="en-CA" sz="40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628800"/>
            <a:ext cx="8183880" cy="4187952"/>
          </a:xfrm>
        </p:spPr>
        <p:txBody>
          <a:bodyPr>
            <a:normAutofit/>
          </a:bodyPr>
          <a:lstStyle/>
          <a:p>
            <a:endParaRPr lang="en-CA" dirty="0" smtClean="0"/>
          </a:p>
          <a:p>
            <a:r>
              <a:rPr lang="en-CA" dirty="0" smtClean="0"/>
              <a:t>A meaningful, authentic good life is based on inner goodness.</a:t>
            </a:r>
          </a:p>
          <a:p>
            <a:r>
              <a:rPr lang="en-CA" dirty="0" smtClean="0"/>
              <a:t>“The end of life is eudaimonia.”—Aristotle</a:t>
            </a:r>
          </a:p>
          <a:p>
            <a:r>
              <a:rPr lang="en-CA" dirty="0" smtClean="0"/>
              <a:t>Eudaimonia means well-being, virtue and human flourishing.</a:t>
            </a:r>
          </a:p>
          <a:p>
            <a:r>
              <a:rPr lang="en-CA" dirty="0" smtClean="0"/>
              <a:t>To live the good life is to become what we ought to be as human beings—moral agents who strive for moral excellence.</a:t>
            </a:r>
          </a:p>
        </p:txBody>
      </p:sp>
    </p:spTree>
    <p:extLst>
      <p:ext uri="{BB962C8B-B14F-4D97-AF65-F5344CB8AC3E}">
        <p14:creationId xmlns:p14="http://schemas.microsoft.com/office/powerpoint/2010/main" val="321664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548680"/>
            <a:ext cx="8183880" cy="1051560"/>
          </a:xfrm>
        </p:spPr>
        <p:txBody>
          <a:bodyPr anchor="ctr">
            <a:normAutofit/>
          </a:bodyPr>
          <a:lstStyle/>
          <a:p>
            <a:pPr algn="ctr"/>
            <a:r>
              <a:rPr lang="en-CA" sz="4000" dirty="0" smtClean="0">
                <a:effectLst/>
              </a:rPr>
              <a:t>ACCORDING TO ARISTOTLE</a:t>
            </a:r>
            <a:endParaRPr lang="en-CA" sz="40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628800"/>
            <a:ext cx="5509240" cy="4187952"/>
          </a:xfrm>
        </p:spPr>
        <p:txBody>
          <a:bodyPr>
            <a:normAutofit fontScale="92500" lnSpcReduction="20000"/>
          </a:bodyPr>
          <a:lstStyle/>
          <a:p>
            <a:r>
              <a:rPr lang="en-CA" dirty="0" smtClean="0"/>
              <a:t>His moral theory is teleological.</a:t>
            </a:r>
          </a:p>
          <a:p>
            <a:r>
              <a:rPr lang="en-CA" dirty="0" smtClean="0"/>
              <a:t>Aristotle’s </a:t>
            </a:r>
            <a:r>
              <a:rPr lang="en-CA" dirty="0"/>
              <a:t>virtue ethics.</a:t>
            </a:r>
          </a:p>
          <a:p>
            <a:r>
              <a:rPr lang="en-CA" dirty="0"/>
              <a:t>The golden mean to avoid extremes.</a:t>
            </a:r>
          </a:p>
          <a:p>
            <a:r>
              <a:rPr lang="en-CA" dirty="0"/>
              <a:t>Practical wisdom: the proper end to our </a:t>
            </a:r>
            <a:r>
              <a:rPr lang="en-CA" dirty="0" smtClean="0"/>
              <a:t>actions and the proper means to our end.</a:t>
            </a:r>
            <a:endParaRPr lang="en-CA" dirty="0"/>
          </a:p>
          <a:p>
            <a:r>
              <a:rPr lang="en-CA" dirty="0" smtClean="0"/>
              <a:t>Four </a:t>
            </a:r>
            <a:r>
              <a:rPr lang="en-CA" dirty="0"/>
              <a:t>cardinal virtues: prudence, justice, fortitude, and temperance</a:t>
            </a:r>
            <a:r>
              <a:rPr lang="en-CA" dirty="0" smtClean="0"/>
              <a:t>.</a:t>
            </a:r>
            <a:endParaRPr lang="en-C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967" y="1833547"/>
            <a:ext cx="2668473" cy="3467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776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548680"/>
            <a:ext cx="8183880" cy="1051560"/>
          </a:xfrm>
        </p:spPr>
        <p:txBody>
          <a:bodyPr anchor="ctr"/>
          <a:lstStyle/>
          <a:p>
            <a:pPr algn="ctr"/>
            <a:r>
              <a:rPr lang="en-CA" dirty="0" smtClean="0">
                <a:effectLst/>
              </a:rPr>
              <a:t>ACCORDING TO CONFUCIUS</a:t>
            </a:r>
            <a:endParaRPr lang="en-CA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1295" y="1623056"/>
            <a:ext cx="5581248" cy="4187952"/>
          </a:xfrm>
        </p:spPr>
        <p:txBody>
          <a:bodyPr>
            <a:normAutofit fontScale="92500" lnSpcReduction="20000"/>
          </a:bodyPr>
          <a:lstStyle/>
          <a:p>
            <a:r>
              <a:rPr lang="en-CA" dirty="0" smtClean="0"/>
              <a:t>Lived in a tumultuous period of war and conflict.</a:t>
            </a:r>
          </a:p>
          <a:p>
            <a:r>
              <a:rPr lang="en-CA" dirty="0" smtClean="0"/>
              <a:t>Equates the good life with social harmony.</a:t>
            </a:r>
          </a:p>
          <a:p>
            <a:r>
              <a:rPr lang="en-CA" dirty="0" smtClean="0"/>
              <a:t>The need to fit in an ordered society.</a:t>
            </a:r>
          </a:p>
          <a:p>
            <a:r>
              <a:rPr lang="en-CA" dirty="0" smtClean="0"/>
              <a:t>Five cardinal virtues: benevolence, righteousness, propriety, wisdom, and faithfulness or loyalty.</a:t>
            </a:r>
          </a:p>
          <a:p>
            <a:r>
              <a:rPr lang="en-CA" dirty="0" smtClean="0"/>
              <a:t>Inner cultivation of virtues leads to world peace.</a:t>
            </a:r>
            <a:endParaRPr lang="en-C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60848"/>
            <a:ext cx="2567727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458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548680"/>
            <a:ext cx="8183880" cy="105156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CA" dirty="0" smtClean="0">
                <a:effectLst/>
              </a:rPr>
              <a:t>A SHIFT IN THE NARRATIVE OF THE GOOD LIFE</a:t>
            </a:r>
            <a:endParaRPr lang="en-CA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628800"/>
            <a:ext cx="8183880" cy="4187952"/>
          </a:xfrm>
        </p:spPr>
        <p:txBody>
          <a:bodyPr/>
          <a:lstStyle/>
          <a:p>
            <a:endParaRPr lang="en-CA" dirty="0" smtClean="0"/>
          </a:p>
          <a:p>
            <a:r>
              <a:rPr lang="en-CA" dirty="0" smtClean="0"/>
              <a:t>A shift from virtue and ethics to personal happiness and success.</a:t>
            </a:r>
          </a:p>
          <a:p>
            <a:r>
              <a:rPr lang="en-CA" dirty="0" smtClean="0"/>
              <a:t>An increase in personal freedom and gross domestic product (GDP).</a:t>
            </a:r>
          </a:p>
          <a:p>
            <a:r>
              <a:rPr lang="en-CA" dirty="0" smtClean="0"/>
              <a:t>Money does not always buy happiness.</a:t>
            </a:r>
          </a:p>
        </p:txBody>
      </p:sp>
    </p:spTree>
    <p:extLst>
      <p:ext uri="{BB962C8B-B14F-4D97-AF65-F5344CB8AC3E}">
        <p14:creationId xmlns:p14="http://schemas.microsoft.com/office/powerpoint/2010/main" val="150458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aul\Documents\My Dropbox\My Documents\My Pictures\Happiness Picture\Fig3_happine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69" y="188640"/>
            <a:ext cx="7662255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06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548680"/>
            <a:ext cx="8183880" cy="105156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CA" dirty="0" smtClean="0">
                <a:effectLst/>
              </a:rPr>
              <a:t>IS THERE THE GOOD LIFE WITHOUT INNER GOODNESS?</a:t>
            </a:r>
            <a:endParaRPr lang="en-CA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628800"/>
            <a:ext cx="8183880" cy="4187952"/>
          </a:xfrm>
        </p:spPr>
        <p:txBody>
          <a:bodyPr/>
          <a:lstStyle/>
          <a:p>
            <a:r>
              <a:rPr lang="en-CA" dirty="0" smtClean="0"/>
              <a:t>A morally neutral stand on the good life will lead to risk factors.</a:t>
            </a:r>
          </a:p>
          <a:p>
            <a:r>
              <a:rPr lang="en-CA" dirty="0" smtClean="0"/>
              <a:t>We feel good from doing good.</a:t>
            </a:r>
          </a:p>
          <a:p>
            <a:r>
              <a:rPr lang="en-CA" dirty="0" smtClean="0"/>
              <a:t>We are moral beings living in a moral universe.</a:t>
            </a:r>
          </a:p>
          <a:p>
            <a:r>
              <a:rPr lang="en-CA" dirty="0" smtClean="0"/>
              <a:t>We cannot flourish without a moral compass.</a:t>
            </a:r>
          </a:p>
        </p:txBody>
      </p:sp>
    </p:spTree>
    <p:extLst>
      <p:ext uri="{BB962C8B-B14F-4D97-AF65-F5344CB8AC3E}">
        <p14:creationId xmlns:p14="http://schemas.microsoft.com/office/powerpoint/2010/main" val="150458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548680"/>
            <a:ext cx="8183880" cy="1051560"/>
          </a:xfrm>
        </p:spPr>
        <p:txBody>
          <a:bodyPr anchor="ctr">
            <a:normAutofit/>
          </a:bodyPr>
          <a:lstStyle/>
          <a:p>
            <a:pPr algn="ctr"/>
            <a:r>
              <a:rPr lang="en-CA" sz="4000" dirty="0" smtClean="0">
                <a:effectLst/>
              </a:rPr>
              <a:t>OBJECTIVES</a:t>
            </a:r>
            <a:endParaRPr lang="en-CA" sz="40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628800"/>
            <a:ext cx="8183880" cy="4187952"/>
          </a:xfrm>
        </p:spPr>
        <p:txBody>
          <a:bodyPr/>
          <a:lstStyle/>
          <a:p>
            <a:r>
              <a:rPr lang="en-CA" dirty="0"/>
              <a:t>To </a:t>
            </a:r>
            <a:r>
              <a:rPr lang="en-CA" dirty="0" smtClean="0"/>
              <a:t>explain</a:t>
            </a:r>
          </a:p>
          <a:p>
            <a:pPr marL="797814" lvl="1" indent="-514350">
              <a:buFont typeface="+mj-lt"/>
              <a:buAutoNum type="alphaLcParenR"/>
            </a:pPr>
            <a:r>
              <a:rPr lang="en-US" dirty="0" smtClean="0"/>
              <a:t>The risk factors of the happiness pursuit without meaning and virtue.</a:t>
            </a:r>
          </a:p>
          <a:p>
            <a:pPr marL="797814" lvl="1" indent="-514350">
              <a:buFont typeface="+mj-lt"/>
              <a:buAutoNum type="alphaLcParenR"/>
            </a:pPr>
            <a:r>
              <a:rPr lang="en-CA" dirty="0" smtClean="0"/>
              <a:t>The advantages of a </a:t>
            </a:r>
            <a:r>
              <a:rPr lang="en-CA" dirty="0"/>
              <a:t>meaning perspective of the good life (Wong</a:t>
            </a:r>
            <a:r>
              <a:rPr lang="en-CA" dirty="0" smtClean="0"/>
              <a:t>, 2011).</a:t>
            </a:r>
            <a:endParaRPr lang="en-CA" dirty="0"/>
          </a:p>
          <a:p>
            <a:pPr marL="797814" lvl="1" indent="-514350">
              <a:buFont typeface="+mj-lt"/>
              <a:buAutoNum type="alphaLcParenR"/>
            </a:pPr>
            <a:r>
              <a:rPr lang="en-CA" dirty="0" smtClean="0"/>
              <a:t>The need for a </a:t>
            </a:r>
            <a:r>
              <a:rPr lang="en-CA" dirty="0"/>
              <a:t>balanced meaningful live based on Wong’s implicit theories research (1998a</a:t>
            </a:r>
            <a:r>
              <a:rPr lang="en-CA" dirty="0" smtClean="0"/>
              <a:t>).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7804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548680"/>
            <a:ext cx="8183880" cy="1051560"/>
          </a:xfrm>
        </p:spPr>
        <p:txBody>
          <a:bodyPr anchor="ctr">
            <a:normAutofit/>
          </a:bodyPr>
          <a:lstStyle/>
          <a:p>
            <a:pPr algn="ctr"/>
            <a:r>
              <a:rPr lang="en-CA" dirty="0" smtClean="0">
                <a:effectLst/>
              </a:rPr>
              <a:t>THE HOLISTIC APPROACH</a:t>
            </a:r>
            <a:endParaRPr lang="en-CA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556792"/>
            <a:ext cx="8183880" cy="4259960"/>
          </a:xfrm>
        </p:spPr>
        <p:txBody>
          <a:bodyPr/>
          <a:lstStyle/>
          <a:p>
            <a:r>
              <a:rPr lang="en-CA" dirty="0" smtClean="0"/>
              <a:t>The whole is more than the sum of its parts.</a:t>
            </a:r>
          </a:p>
          <a:p>
            <a:r>
              <a:rPr lang="en-CA" dirty="0" smtClean="0"/>
              <a:t>Good people + Good community + World peace = Good life.</a:t>
            </a:r>
          </a:p>
          <a:p>
            <a:endParaRPr lang="en-C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backgroundMark x1="6640" y1="11332" x2="20322" y2="1988"/>
                        <a14:backgroundMark x1="80483" y1="2783" x2="98592" y2="14314"/>
                        <a14:backgroundMark x1="96579" y1="82306" x2="81489" y2="98807"/>
                        <a14:backgroundMark x1="1610" y1="83300" x2="27767" y2="968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312" y="3282735"/>
            <a:ext cx="3417377" cy="3458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827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548680"/>
            <a:ext cx="8183880" cy="105156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CA" dirty="0" smtClean="0">
                <a:effectLst/>
              </a:rPr>
              <a:t>THE GOOD LIFE IN TOUGH TIMES</a:t>
            </a:r>
            <a:endParaRPr lang="en-CA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628800"/>
            <a:ext cx="8183880" cy="4187952"/>
          </a:xfrm>
        </p:spPr>
        <p:txBody>
          <a:bodyPr/>
          <a:lstStyle/>
          <a:p>
            <a:r>
              <a:rPr lang="en-CA" dirty="0" smtClean="0"/>
              <a:t>Finding meaning through a </a:t>
            </a:r>
            <a:r>
              <a:rPr lang="en-CA" dirty="0"/>
              <a:t>h</a:t>
            </a:r>
            <a:r>
              <a:rPr lang="en-CA" dirty="0" smtClean="0"/>
              <a:t>eroic attitude (Frankl, 1985).</a:t>
            </a:r>
          </a:p>
          <a:p>
            <a:r>
              <a:rPr lang="en-CA" dirty="0" smtClean="0"/>
              <a:t>Accepting what cannot be changed.</a:t>
            </a:r>
          </a:p>
          <a:p>
            <a:r>
              <a:rPr lang="en-CA" dirty="0" smtClean="0"/>
              <a:t>“Every </a:t>
            </a:r>
            <a:r>
              <a:rPr lang="en-CA" dirty="0"/>
              <a:t>cloud has a silver </a:t>
            </a:r>
            <a:r>
              <a:rPr lang="en-CA" dirty="0" smtClean="0"/>
              <a:t>lining.”</a:t>
            </a:r>
          </a:p>
          <a:p>
            <a:r>
              <a:rPr lang="en-CA" dirty="0" smtClean="0"/>
              <a:t>Transforming adversities through meaning and faith.</a:t>
            </a:r>
          </a:p>
          <a:p>
            <a:r>
              <a:rPr lang="en-CA" dirty="0" smtClean="0"/>
              <a:t>Reducing stress, depression and anxiety.</a:t>
            </a:r>
          </a:p>
          <a:p>
            <a:r>
              <a:rPr lang="en-CA" dirty="0" smtClean="0"/>
              <a:t>Integrating negatives with positives.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0458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548680"/>
            <a:ext cx="8183880" cy="105156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CA" dirty="0" smtClean="0">
                <a:effectLst/>
              </a:rPr>
              <a:t>THE GOOD LIFE IS A</a:t>
            </a:r>
            <a:br>
              <a:rPr lang="en-CA" dirty="0" smtClean="0">
                <a:effectLst/>
              </a:rPr>
            </a:br>
            <a:r>
              <a:rPr lang="en-CA" dirty="0" smtClean="0">
                <a:effectLst/>
              </a:rPr>
              <a:t>SPIRITUAL LIFE</a:t>
            </a:r>
            <a:endParaRPr lang="en-CA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628800"/>
            <a:ext cx="8183880" cy="4187952"/>
          </a:xfrm>
        </p:spPr>
        <p:txBody>
          <a:bodyPr/>
          <a:lstStyle/>
          <a:p>
            <a:r>
              <a:rPr lang="en-CA" dirty="0" smtClean="0"/>
              <a:t>The adaptive advantages of religion and believing in God.</a:t>
            </a:r>
          </a:p>
          <a:p>
            <a:r>
              <a:rPr lang="en-CA" dirty="0" smtClean="0"/>
              <a:t>A moral compass and answers to the big questions.</a:t>
            </a:r>
          </a:p>
          <a:p>
            <a:r>
              <a:rPr lang="en-CA" dirty="0" smtClean="0"/>
              <a:t>Belief in an Ultimate Rescuer.</a:t>
            </a:r>
          </a:p>
          <a:p>
            <a:r>
              <a:rPr lang="en-CA" dirty="0" smtClean="0"/>
              <a:t>Hope beyond the grave.</a:t>
            </a:r>
          </a:p>
          <a:p>
            <a:r>
              <a:rPr lang="en-CA" dirty="0" smtClean="0"/>
              <a:t>Significance in mundane activities.</a:t>
            </a:r>
          </a:p>
          <a:p>
            <a:r>
              <a:rPr lang="en-CA" dirty="0" smtClean="0"/>
              <a:t>A meaning-mindset is a faith-filled perspective.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0458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8" b="90667" l="0" r="100000"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789040"/>
            <a:ext cx="2528405" cy="2528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8" b="90667" l="0" r="100000"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7" y="1405631"/>
            <a:ext cx="2528404" cy="2528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548680"/>
            <a:ext cx="8183880" cy="105156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CA" dirty="0" smtClean="0">
                <a:effectLst/>
              </a:rPr>
              <a:t>THE GOOD LIFE IS A</a:t>
            </a:r>
            <a:br>
              <a:rPr lang="en-CA" dirty="0" smtClean="0">
                <a:effectLst/>
              </a:rPr>
            </a:br>
            <a:r>
              <a:rPr lang="en-CA" dirty="0" smtClean="0">
                <a:effectLst/>
              </a:rPr>
              <a:t>BALANCED LIFE</a:t>
            </a:r>
            <a:endParaRPr lang="en-CA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700808"/>
            <a:ext cx="5725264" cy="4115944"/>
          </a:xfrm>
        </p:spPr>
        <p:txBody>
          <a:bodyPr>
            <a:normAutofit fontScale="92500" lnSpcReduction="20000"/>
          </a:bodyPr>
          <a:lstStyle/>
          <a:p>
            <a:endParaRPr lang="en-CA" dirty="0" smtClean="0"/>
          </a:p>
          <a:p>
            <a:r>
              <a:rPr lang="en-CA" dirty="0" smtClean="0"/>
              <a:t>A </a:t>
            </a:r>
            <a:r>
              <a:rPr lang="en-CA" dirty="0"/>
              <a:t>single-minded pursuit is not always beneficial.</a:t>
            </a:r>
          </a:p>
          <a:p>
            <a:r>
              <a:rPr lang="en-CA" dirty="0" smtClean="0"/>
              <a:t>Active </a:t>
            </a:r>
            <a:r>
              <a:rPr lang="en-CA" dirty="0"/>
              <a:t>engagement needs to be balanced by </a:t>
            </a:r>
            <a:r>
              <a:rPr lang="en-CA" dirty="0" smtClean="0"/>
              <a:t>rest.</a:t>
            </a:r>
            <a:endParaRPr lang="en-CA" dirty="0"/>
          </a:p>
          <a:p>
            <a:r>
              <a:rPr lang="en-CA" dirty="0" smtClean="0"/>
              <a:t>Exclusive </a:t>
            </a:r>
            <a:r>
              <a:rPr lang="en-CA" dirty="0"/>
              <a:t>love needs to be balanced by greater love.</a:t>
            </a:r>
          </a:p>
          <a:p>
            <a:r>
              <a:rPr lang="en-CA" dirty="0" smtClean="0"/>
              <a:t>Achievement needs </a:t>
            </a:r>
            <a:r>
              <a:rPr lang="en-CA" dirty="0"/>
              <a:t>to be balanced by </a:t>
            </a:r>
            <a:r>
              <a:rPr lang="en-CA" dirty="0" smtClean="0"/>
              <a:t>acceptance.</a:t>
            </a:r>
            <a:endParaRPr lang="en-CA" dirty="0"/>
          </a:p>
          <a:p>
            <a:r>
              <a:rPr lang="en-CA" dirty="0" smtClean="0"/>
              <a:t>Self-transcendence </a:t>
            </a:r>
            <a:r>
              <a:rPr lang="en-CA" dirty="0"/>
              <a:t>needs to be balanced by fair treatment</a:t>
            </a:r>
            <a:r>
              <a:rPr lang="en-CA" dirty="0" smtClean="0"/>
              <a:t>.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7215849" y="3717032"/>
            <a:ext cx="524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vs</a:t>
            </a:r>
            <a:r>
              <a:rPr lang="en-CA" dirty="0"/>
              <a:t>.</a:t>
            </a:r>
          </a:p>
        </p:txBody>
      </p:sp>
      <p:pic>
        <p:nvPicPr>
          <p:cNvPr id="1027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6814" y1="17937" x2="12389" y2="255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978" y="4725144"/>
            <a:ext cx="106680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407" b="63462" l="34875" r="64413">
                        <a14:foregroundMark x1="48399" y1="23626" x2="50534" y2="2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493" t="19197" r="37109" b="36581"/>
          <a:stretch>
            <a:fillRect/>
          </a:stretch>
        </p:blipFill>
        <p:spPr bwMode="auto">
          <a:xfrm>
            <a:off x="7151346" y="2348880"/>
            <a:ext cx="538066" cy="1166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458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548680"/>
            <a:ext cx="8183880" cy="105156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CA" dirty="0" smtClean="0">
                <a:effectLst/>
              </a:rPr>
              <a:t>SOURCES OF MEANING FOR THE GOOD LIFE</a:t>
            </a:r>
            <a:endParaRPr lang="en-CA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628800"/>
            <a:ext cx="8183880" cy="4187952"/>
          </a:xfrm>
        </p:spPr>
        <p:txBody>
          <a:bodyPr/>
          <a:lstStyle/>
          <a:p>
            <a:endParaRPr lang="en-CA" dirty="0" smtClean="0"/>
          </a:p>
          <a:p>
            <a:r>
              <a:rPr lang="en-CA" dirty="0" smtClean="0"/>
              <a:t>Wong’s implicit theory research.</a:t>
            </a:r>
          </a:p>
          <a:p>
            <a:r>
              <a:rPr lang="en-CA" dirty="0" smtClean="0"/>
              <a:t>Achievement, religion/spirituality, positive affect, relationships, </a:t>
            </a:r>
            <a:r>
              <a:rPr lang="en-CA" dirty="0"/>
              <a:t>self-transcendence, </a:t>
            </a:r>
            <a:r>
              <a:rPr lang="en-CA" dirty="0" smtClean="0"/>
              <a:t>intimacy, self-acceptance, fair treatment.</a:t>
            </a:r>
          </a:p>
          <a:p>
            <a:r>
              <a:rPr lang="en-CA" dirty="0" smtClean="0"/>
              <a:t>Basic needs for mental health and flourishing.</a:t>
            </a:r>
          </a:p>
        </p:txBody>
      </p:sp>
    </p:spTree>
    <p:extLst>
      <p:ext uri="{BB962C8B-B14F-4D97-AF65-F5344CB8AC3E}">
        <p14:creationId xmlns:p14="http://schemas.microsoft.com/office/powerpoint/2010/main" val="150458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1094330"/>
              </p:ext>
            </p:extLst>
          </p:nvPr>
        </p:nvGraphicFramePr>
        <p:xfrm>
          <a:off x="395536" y="404664"/>
          <a:ext cx="7704856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3581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60438" y="549275"/>
            <a:ext cx="8183562" cy="1050925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CA" dirty="0" smtClean="0">
                <a:effectLst/>
              </a:rPr>
              <a:t>A BALANCED MODEL OF THE</a:t>
            </a:r>
            <a:br>
              <a:rPr lang="en-CA" dirty="0" smtClean="0">
                <a:effectLst/>
              </a:rPr>
            </a:br>
            <a:r>
              <a:rPr lang="en-CA" dirty="0" smtClean="0">
                <a:effectLst/>
              </a:rPr>
              <a:t>GOOD LIFE</a:t>
            </a:r>
            <a:endParaRPr lang="en-CA" dirty="0">
              <a:effectLst/>
            </a:endParaRPr>
          </a:p>
        </p:txBody>
      </p:sp>
      <p:sp>
        <p:nvSpPr>
          <p:cNvPr id="4" name="Rectangle 30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35496" y="1987593"/>
            <a:ext cx="9036496" cy="3989961"/>
            <a:chOff x="0" y="-405"/>
            <a:chExt cx="61586" cy="22059"/>
          </a:xfrm>
        </p:grpSpPr>
        <p:grpSp>
          <p:nvGrpSpPr>
            <p:cNvPr id="6" name="Group 290"/>
            <p:cNvGrpSpPr>
              <a:grpSpLocks/>
            </p:cNvGrpSpPr>
            <p:nvPr/>
          </p:nvGrpSpPr>
          <p:grpSpPr bwMode="auto">
            <a:xfrm flipV="1">
              <a:off x="28319" y="1023"/>
              <a:ext cx="7569" cy="5029"/>
              <a:chOff x="0" y="0"/>
              <a:chExt cx="7573" cy="5029"/>
            </a:xfrm>
          </p:grpSpPr>
          <p:sp>
            <p:nvSpPr>
              <p:cNvPr id="32" name="Straight Connector 291"/>
              <p:cNvSpPr>
                <a:spLocks noChangeShapeType="1"/>
              </p:cNvSpPr>
              <p:nvPr/>
            </p:nvSpPr>
            <p:spPr bwMode="auto">
              <a:xfrm>
                <a:off x="0" y="4992"/>
                <a:ext cx="7569" cy="0"/>
              </a:xfrm>
              <a:prstGeom prst="line">
                <a:avLst/>
              </a:prstGeom>
              <a:noFill/>
              <a:ln w="9525">
                <a:solidFill>
                  <a:srgbClr val="4A7EB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33" name="Straight Arrow Connector 292"/>
              <p:cNvSpPr>
                <a:spLocks noChangeShapeType="1"/>
              </p:cNvSpPr>
              <p:nvPr/>
            </p:nvSpPr>
            <p:spPr bwMode="auto">
              <a:xfrm flipV="1">
                <a:off x="7573" y="0"/>
                <a:ext cx="0" cy="5029"/>
              </a:xfrm>
              <a:prstGeom prst="straightConnector1">
                <a:avLst/>
              </a:prstGeom>
              <a:noFill/>
              <a:ln w="9525">
                <a:solidFill>
                  <a:srgbClr val="4A7EBB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</p:grpSp>
        <p:grpSp>
          <p:nvGrpSpPr>
            <p:cNvPr id="7" name="Group 299"/>
            <p:cNvGrpSpPr>
              <a:grpSpLocks/>
            </p:cNvGrpSpPr>
            <p:nvPr/>
          </p:nvGrpSpPr>
          <p:grpSpPr bwMode="auto">
            <a:xfrm>
              <a:off x="0" y="-405"/>
              <a:ext cx="61586" cy="22059"/>
              <a:chOff x="0" y="-405"/>
              <a:chExt cx="61586" cy="22059"/>
            </a:xfrm>
          </p:grpSpPr>
          <p:sp>
            <p:nvSpPr>
              <p:cNvPr id="8" name="Text Box 2"/>
              <p:cNvSpPr txBox="1">
                <a:spLocks noChangeArrowheads="1"/>
              </p:cNvSpPr>
              <p:nvPr/>
            </p:nvSpPr>
            <p:spPr bwMode="auto">
              <a:xfrm>
                <a:off x="14585" y="-405"/>
                <a:ext cx="13741" cy="255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Religion</a:t>
                </a: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/</a:t>
                </a:r>
                <a:endParaRPr kumimoji="0" lang="en-US" sz="7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Spirituality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" name="Text Box 2"/>
              <p:cNvSpPr txBox="1">
                <a:spLocks noChangeArrowheads="1"/>
              </p:cNvSpPr>
              <p:nvPr/>
            </p:nvSpPr>
            <p:spPr bwMode="auto">
              <a:xfrm>
                <a:off x="14585" y="19102"/>
                <a:ext cx="13741" cy="255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Situational and Cultural Context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" name="Text Box 2"/>
              <p:cNvSpPr txBox="1">
                <a:spLocks noChangeArrowheads="1"/>
              </p:cNvSpPr>
              <p:nvPr/>
            </p:nvSpPr>
            <p:spPr bwMode="auto">
              <a:xfrm>
                <a:off x="0" y="6057"/>
                <a:ext cx="13740" cy="281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Achievement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" name="Text Box 2"/>
              <p:cNvSpPr txBox="1">
                <a:spLocks noChangeArrowheads="1"/>
              </p:cNvSpPr>
              <p:nvPr/>
            </p:nvSpPr>
            <p:spPr bwMode="auto">
              <a:xfrm>
                <a:off x="28948" y="6057"/>
                <a:ext cx="13741" cy="281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Acceptance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Text Box 2"/>
              <p:cNvSpPr txBox="1">
                <a:spLocks noChangeArrowheads="1"/>
              </p:cNvSpPr>
              <p:nvPr/>
            </p:nvSpPr>
            <p:spPr bwMode="auto">
              <a:xfrm>
                <a:off x="0" y="12736"/>
                <a:ext cx="13740" cy="282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Self-transcendence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Text Box 2"/>
              <p:cNvSpPr txBox="1">
                <a:spLocks noChangeArrowheads="1"/>
              </p:cNvSpPr>
              <p:nvPr/>
            </p:nvSpPr>
            <p:spPr bwMode="auto">
              <a:xfrm>
                <a:off x="0" y="9365"/>
                <a:ext cx="13740" cy="281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Intimacy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Text Box 2"/>
              <p:cNvSpPr txBox="1">
                <a:spLocks noChangeArrowheads="1"/>
              </p:cNvSpPr>
              <p:nvPr/>
            </p:nvSpPr>
            <p:spPr bwMode="auto">
              <a:xfrm>
                <a:off x="28948" y="9314"/>
                <a:ext cx="13741" cy="281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Relationship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Text Box 2"/>
              <p:cNvSpPr txBox="1">
                <a:spLocks noChangeArrowheads="1"/>
              </p:cNvSpPr>
              <p:nvPr/>
            </p:nvSpPr>
            <p:spPr bwMode="auto">
              <a:xfrm>
                <a:off x="28948" y="12736"/>
                <a:ext cx="13741" cy="282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Fairness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" name="Straight Arrow Connector 12"/>
              <p:cNvSpPr>
                <a:spLocks noChangeShapeType="1"/>
              </p:cNvSpPr>
              <p:nvPr/>
            </p:nvSpPr>
            <p:spPr bwMode="auto">
              <a:xfrm>
                <a:off x="13744" y="7461"/>
                <a:ext cx="15240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 type="arrow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7" name="Straight Arrow Connector 13"/>
              <p:cNvSpPr>
                <a:spLocks noChangeShapeType="1"/>
              </p:cNvSpPr>
              <p:nvPr/>
            </p:nvSpPr>
            <p:spPr bwMode="auto">
              <a:xfrm>
                <a:off x="13744" y="10714"/>
                <a:ext cx="15240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 type="arrow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8" name="Straight Arrow Connector 14"/>
              <p:cNvSpPr>
                <a:spLocks noChangeShapeType="1"/>
              </p:cNvSpPr>
              <p:nvPr/>
            </p:nvSpPr>
            <p:spPr bwMode="auto">
              <a:xfrm>
                <a:off x="13744" y="14192"/>
                <a:ext cx="15240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 type="arrow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9" name="Text Box 2"/>
              <p:cNvSpPr txBox="1">
                <a:spLocks noChangeArrowheads="1"/>
              </p:cNvSpPr>
              <p:nvPr/>
            </p:nvSpPr>
            <p:spPr bwMode="auto">
              <a:xfrm>
                <a:off x="47852" y="7962"/>
                <a:ext cx="13734" cy="510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Positive </a:t>
                </a: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Emotion and </a:t>
                </a: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Well-being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20" name="Group 289"/>
              <p:cNvGrpSpPr>
                <a:grpSpLocks/>
              </p:cNvGrpSpPr>
              <p:nvPr/>
            </p:nvGrpSpPr>
            <p:grpSpPr bwMode="auto">
              <a:xfrm>
                <a:off x="28385" y="15483"/>
                <a:ext cx="7569" cy="5029"/>
                <a:chOff x="0" y="0"/>
                <a:chExt cx="7573" cy="5029"/>
              </a:xfrm>
            </p:grpSpPr>
            <p:sp>
              <p:nvSpPr>
                <p:cNvPr id="30" name="Straight Connector 1"/>
                <p:cNvSpPr>
                  <a:spLocks noChangeShapeType="1"/>
                </p:cNvSpPr>
                <p:nvPr/>
              </p:nvSpPr>
              <p:spPr bwMode="auto">
                <a:xfrm>
                  <a:off x="0" y="4992"/>
                  <a:ext cx="7569" cy="0"/>
                </a:xfrm>
                <a:prstGeom prst="line">
                  <a:avLst/>
                </a:prstGeom>
                <a:noFill/>
                <a:ln w="9525">
                  <a:solidFill>
                    <a:srgbClr val="4A7EBB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CA"/>
                </a:p>
              </p:txBody>
            </p:sp>
            <p:sp>
              <p:nvSpPr>
                <p:cNvPr id="31" name="Straight Arrow Connector 15"/>
                <p:cNvSpPr>
                  <a:spLocks noChangeShapeType="1"/>
                </p:cNvSpPr>
                <p:nvPr/>
              </p:nvSpPr>
              <p:spPr bwMode="auto">
                <a:xfrm flipV="1">
                  <a:off x="7573" y="0"/>
                  <a:ext cx="0" cy="5029"/>
                </a:xfrm>
                <a:prstGeom prst="straightConnector1">
                  <a:avLst/>
                </a:prstGeom>
                <a:noFill/>
                <a:ln w="9525">
                  <a:solidFill>
                    <a:srgbClr val="4A7EBB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CA"/>
                </a:p>
              </p:txBody>
            </p:sp>
          </p:grpSp>
          <p:grpSp>
            <p:nvGrpSpPr>
              <p:cNvPr id="21" name="Group 29"/>
              <p:cNvGrpSpPr>
                <a:grpSpLocks/>
              </p:cNvGrpSpPr>
              <p:nvPr/>
            </p:nvGrpSpPr>
            <p:grpSpPr bwMode="auto">
              <a:xfrm>
                <a:off x="6956" y="15483"/>
                <a:ext cx="7569" cy="5029"/>
                <a:chOff x="0" y="0"/>
                <a:chExt cx="7569" cy="5029"/>
              </a:xfrm>
            </p:grpSpPr>
            <p:sp>
              <p:nvSpPr>
                <p:cNvPr id="28" name="Straight Connector 23"/>
                <p:cNvSpPr>
                  <a:spLocks noChangeShapeType="1"/>
                </p:cNvSpPr>
                <p:nvPr/>
              </p:nvSpPr>
              <p:spPr bwMode="auto">
                <a:xfrm flipH="1">
                  <a:off x="0" y="4992"/>
                  <a:ext cx="7569" cy="0"/>
                </a:xfrm>
                <a:prstGeom prst="line">
                  <a:avLst/>
                </a:prstGeom>
                <a:noFill/>
                <a:ln w="9525">
                  <a:solidFill>
                    <a:srgbClr val="4A7EBB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CA"/>
                </a:p>
              </p:txBody>
            </p:sp>
            <p:sp>
              <p:nvSpPr>
                <p:cNvPr id="29" name="Straight Arrow Connector 28"/>
                <p:cNvSpPr>
                  <a:spLocks noChangeShapeType="1"/>
                </p:cNvSpPr>
                <p:nvPr/>
              </p:nvSpPr>
              <p:spPr bwMode="auto">
                <a:xfrm flipH="1" flipV="1">
                  <a:off x="0" y="0"/>
                  <a:ext cx="0" cy="5029"/>
                </a:xfrm>
                <a:prstGeom prst="straightConnector1">
                  <a:avLst/>
                </a:prstGeom>
                <a:noFill/>
                <a:ln w="9525">
                  <a:solidFill>
                    <a:srgbClr val="4A7EBB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CA"/>
                </a:p>
              </p:txBody>
            </p:sp>
          </p:grpSp>
          <p:grpSp>
            <p:nvGrpSpPr>
              <p:cNvPr id="22" name="Group 293"/>
              <p:cNvGrpSpPr>
                <a:grpSpLocks/>
              </p:cNvGrpSpPr>
              <p:nvPr/>
            </p:nvGrpSpPr>
            <p:grpSpPr bwMode="auto">
              <a:xfrm flipH="1" flipV="1">
                <a:off x="6956" y="953"/>
                <a:ext cx="7569" cy="5029"/>
                <a:chOff x="0" y="0"/>
                <a:chExt cx="7573" cy="5029"/>
              </a:xfrm>
            </p:grpSpPr>
            <p:sp>
              <p:nvSpPr>
                <p:cNvPr id="26" name="Straight Connector 294"/>
                <p:cNvSpPr>
                  <a:spLocks noChangeShapeType="1"/>
                </p:cNvSpPr>
                <p:nvPr/>
              </p:nvSpPr>
              <p:spPr bwMode="auto">
                <a:xfrm>
                  <a:off x="0" y="4992"/>
                  <a:ext cx="7569" cy="0"/>
                </a:xfrm>
                <a:prstGeom prst="line">
                  <a:avLst/>
                </a:prstGeom>
                <a:noFill/>
                <a:ln w="9525">
                  <a:solidFill>
                    <a:srgbClr val="4A7EBB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CA"/>
                </a:p>
              </p:txBody>
            </p:sp>
            <p:sp>
              <p:nvSpPr>
                <p:cNvPr id="27" name="Straight Arrow Connector 295"/>
                <p:cNvSpPr>
                  <a:spLocks noChangeShapeType="1"/>
                </p:cNvSpPr>
                <p:nvPr/>
              </p:nvSpPr>
              <p:spPr bwMode="auto">
                <a:xfrm flipV="1">
                  <a:off x="7573" y="0"/>
                  <a:ext cx="0" cy="5029"/>
                </a:xfrm>
                <a:prstGeom prst="straightConnector1">
                  <a:avLst/>
                </a:prstGeom>
                <a:noFill/>
                <a:ln w="9525">
                  <a:solidFill>
                    <a:srgbClr val="4A7EBB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CA"/>
                </a:p>
              </p:txBody>
            </p:sp>
          </p:grpSp>
          <p:sp>
            <p:nvSpPr>
              <p:cNvPr id="23" name="Straight Arrow Connector 296"/>
              <p:cNvSpPr>
                <a:spLocks noChangeShapeType="1"/>
              </p:cNvSpPr>
              <p:nvPr/>
            </p:nvSpPr>
            <p:spPr bwMode="auto">
              <a:xfrm>
                <a:off x="42690" y="7461"/>
                <a:ext cx="5156" cy="235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4" name="Straight Arrow Connector 297"/>
              <p:cNvSpPr>
                <a:spLocks noChangeShapeType="1"/>
              </p:cNvSpPr>
              <p:nvPr/>
            </p:nvSpPr>
            <p:spPr bwMode="auto">
              <a:xfrm flipV="1">
                <a:off x="42690" y="11387"/>
                <a:ext cx="5156" cy="280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5" name="Straight Arrow Connector 298"/>
              <p:cNvSpPr>
                <a:spLocks noChangeShapeType="1"/>
              </p:cNvSpPr>
              <p:nvPr/>
            </p:nvSpPr>
            <p:spPr bwMode="auto">
              <a:xfrm>
                <a:off x="42690" y="10658"/>
                <a:ext cx="5156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0458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548680"/>
            <a:ext cx="8183880" cy="1051560"/>
          </a:xfrm>
        </p:spPr>
        <p:txBody>
          <a:bodyPr anchor="ctr">
            <a:normAutofit/>
          </a:bodyPr>
          <a:lstStyle/>
          <a:p>
            <a:pPr algn="ctr"/>
            <a:r>
              <a:rPr lang="en-CA" dirty="0" smtClean="0">
                <a:effectLst/>
              </a:rPr>
              <a:t>A PUZZLING PROBLEM</a:t>
            </a:r>
            <a:endParaRPr lang="en-CA" dirty="0">
              <a:effectLst/>
            </a:endParaRPr>
          </a:p>
        </p:txBody>
      </p:sp>
      <p:sp>
        <p:nvSpPr>
          <p:cNvPr id="4" name="Rectangle 30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502920" y="1628800"/>
            <a:ext cx="8183880" cy="4187952"/>
          </a:xfrm>
        </p:spPr>
        <p:txBody>
          <a:bodyPr/>
          <a:lstStyle/>
          <a:p>
            <a:r>
              <a:rPr lang="en-CA" dirty="0" smtClean="0"/>
              <a:t>People want to be healthy but many consume junk food.</a:t>
            </a:r>
          </a:p>
          <a:p>
            <a:r>
              <a:rPr lang="en-CA" dirty="0" smtClean="0"/>
              <a:t>People want to be happy but many do things that make themselves miserable.</a:t>
            </a:r>
          </a:p>
          <a:p>
            <a:r>
              <a:rPr lang="en-CA" dirty="0" smtClean="0"/>
              <a:t>Most things that taste good are probably bad for you.</a:t>
            </a:r>
          </a:p>
          <a:p>
            <a:r>
              <a:rPr lang="en-CA" dirty="0" smtClean="0"/>
              <a:t>Most things that give you a thrill are probably bad for you too.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6434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548680"/>
            <a:ext cx="8183880" cy="1051560"/>
          </a:xfrm>
        </p:spPr>
        <p:txBody>
          <a:bodyPr anchor="ctr"/>
          <a:lstStyle/>
          <a:p>
            <a:pPr algn="ctr"/>
            <a:r>
              <a:rPr lang="en-CA" sz="4000" dirty="0" smtClean="0">
                <a:effectLst/>
              </a:rPr>
              <a:t>WHAT IS THE GOOD LIFE?</a:t>
            </a:r>
            <a:endParaRPr lang="en-CA" sz="40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628800"/>
            <a:ext cx="5106898" cy="4187952"/>
          </a:xfrm>
        </p:spPr>
        <p:txBody>
          <a:bodyPr>
            <a:normAutofit/>
          </a:bodyPr>
          <a:lstStyle/>
          <a:p>
            <a:r>
              <a:rPr lang="en-CA" dirty="0" smtClean="0"/>
              <a:t>People </a:t>
            </a:r>
            <a:r>
              <a:rPr lang="en-CA" dirty="0"/>
              <a:t>have different ideas of what constitutes the good </a:t>
            </a:r>
            <a:r>
              <a:rPr lang="en-CA" dirty="0" smtClean="0"/>
              <a:t>life.</a:t>
            </a:r>
            <a:endParaRPr lang="en-CA" dirty="0"/>
          </a:p>
          <a:p>
            <a:r>
              <a:rPr lang="en-CA" dirty="0"/>
              <a:t>Wrong </a:t>
            </a:r>
            <a:r>
              <a:rPr lang="en-CA" dirty="0" smtClean="0"/>
              <a:t>pursuits </a:t>
            </a:r>
            <a:r>
              <a:rPr lang="en-CA" dirty="0"/>
              <a:t>may lead to tragic </a:t>
            </a:r>
            <a:r>
              <a:rPr lang="en-CA" dirty="0" smtClean="0"/>
              <a:t>consequences.</a:t>
            </a:r>
            <a:endParaRPr lang="en-CA" dirty="0"/>
          </a:p>
          <a:p>
            <a:r>
              <a:rPr lang="en-CA" dirty="0"/>
              <a:t>Correct </a:t>
            </a:r>
            <a:r>
              <a:rPr lang="en-CA" dirty="0" smtClean="0"/>
              <a:t>pursuits </a:t>
            </a:r>
            <a:r>
              <a:rPr lang="en-CA" dirty="0"/>
              <a:t>may lead to </a:t>
            </a:r>
            <a:r>
              <a:rPr lang="en-CA" dirty="0" smtClean="0"/>
              <a:t>flourishing.</a:t>
            </a:r>
            <a:endParaRPr lang="en-CA" dirty="0"/>
          </a:p>
          <a:p>
            <a:r>
              <a:rPr lang="en-CA" dirty="0" smtClean="0"/>
              <a:t>Therefore, </a:t>
            </a:r>
            <a:r>
              <a:rPr lang="en-CA" i="1" dirty="0" smtClean="0"/>
              <a:t>be careful what you dream for.</a:t>
            </a:r>
            <a:endParaRPr lang="en-CA" dirty="0"/>
          </a:p>
          <a:p>
            <a:pPr marL="0" indent="0">
              <a:buNone/>
            </a:pPr>
            <a:endParaRPr lang="en-CA" i="1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8485" y1="12881" x2="27576" y2="15254"/>
                        <a14:foregroundMark x1="15758" y1="4407" x2="31818" y2="6780"/>
                        <a14:foregroundMark x1="38485" y1="9831" x2="58182" y2="21017"/>
                        <a14:foregroundMark x1="76667" y1="40339" x2="91212" y2="65424"/>
                        <a14:foregroundMark x1="3636" y1="33220" x2="26970" y2="35254"/>
                        <a14:foregroundMark x1="34848" y1="42034" x2="52727" y2="53220"/>
                        <a14:foregroundMark x1="55455" y1="57627" x2="68182" y2="83051"/>
                        <a14:foregroundMark x1="92424" y1="70508" x2="96667" y2="90169"/>
                        <a14:foregroundMark x1="72727" y1="48475" x2="83636" y2="72203"/>
                        <a14:foregroundMark x1="4848" y1="41695" x2="26970" y2="46102"/>
                        <a14:foregroundMark x1="32121" y1="51525" x2="45758" y2="59322"/>
                        <a14:foregroundMark x1="49394" y1="66780" x2="57576" y2="83729"/>
                        <a14:foregroundMark x1="59091" y1="87797" x2="60303" y2="95254"/>
                        <a14:foregroundMark x1="68182" y1="87797" x2="70909" y2="96610"/>
                        <a14:foregroundMark x1="96667" y1="93220" x2="98182" y2="97288"/>
                        <a14:foregroundMark x1="3030" y1="4407" x2="14242" y2="3051"/>
                        <a14:foregroundMark x1="3333" y1="52203" x2="18182" y2="51864"/>
                        <a14:foregroundMark x1="21515" y1="55254" x2="37576" y2="65763"/>
                        <a14:foregroundMark x1="41515" y1="70508" x2="50000" y2="89153"/>
                        <a14:foregroundMark x1="62121" y1="23390" x2="73636" y2="349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844824"/>
            <a:ext cx="3514710" cy="39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405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548680"/>
            <a:ext cx="8183880" cy="1051560"/>
          </a:xfrm>
        </p:spPr>
        <p:txBody>
          <a:bodyPr anchor="ctr"/>
          <a:lstStyle/>
          <a:p>
            <a:pPr algn="ctr"/>
            <a:r>
              <a:rPr lang="en-CA" dirty="0" smtClean="0">
                <a:effectLst/>
              </a:rPr>
              <a:t>THE HAPPINESS PURSUIT</a:t>
            </a:r>
            <a:endParaRPr lang="en-CA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628800"/>
            <a:ext cx="8183880" cy="4187952"/>
          </a:xfrm>
        </p:spPr>
        <p:txBody>
          <a:bodyPr/>
          <a:lstStyle/>
          <a:p>
            <a:endParaRPr lang="en-CA" dirty="0" smtClean="0"/>
          </a:p>
          <a:p>
            <a:r>
              <a:rPr lang="en-CA" dirty="0" smtClean="0"/>
              <a:t>Everybody wants more happiness and success.</a:t>
            </a:r>
          </a:p>
          <a:p>
            <a:r>
              <a:rPr lang="en-CA" dirty="0" smtClean="0"/>
              <a:t>It’s good to know how to optimize happiness and success.</a:t>
            </a:r>
          </a:p>
          <a:p>
            <a:r>
              <a:rPr lang="en-CA" dirty="0" smtClean="0"/>
              <a:t>There are many happiness coaches and self-help books on the market.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0458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548680"/>
            <a:ext cx="8183880" cy="1051560"/>
          </a:xfrm>
        </p:spPr>
        <p:txBody>
          <a:bodyPr anchor="ctr">
            <a:noAutofit/>
          </a:bodyPr>
          <a:lstStyle/>
          <a:p>
            <a:pPr algn="ctr"/>
            <a:r>
              <a:rPr lang="en-CA" sz="4000" dirty="0" smtClean="0">
                <a:effectLst/>
              </a:rPr>
              <a:t>RISK FACTORS</a:t>
            </a:r>
            <a:endParaRPr lang="en-CA" sz="40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628800"/>
            <a:ext cx="8183880" cy="41879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 smtClean="0"/>
              <a:t>There are risk factors when:</a:t>
            </a:r>
          </a:p>
          <a:p>
            <a:r>
              <a:rPr lang="en-CA" dirty="0" smtClean="0"/>
              <a:t>The happiness pursuit becomes one’s ultimate purpose in life.</a:t>
            </a:r>
          </a:p>
          <a:p>
            <a:r>
              <a:rPr lang="en-CA" dirty="0" smtClean="0"/>
              <a:t>The happiness pursuit is not guided by a philosophy of life informed by general principles of meaning, spirituality and virtue (e.g., the Golden Rule).</a:t>
            </a:r>
          </a:p>
        </p:txBody>
      </p:sp>
    </p:spTree>
    <p:extLst>
      <p:ext uri="{BB962C8B-B14F-4D97-AF65-F5344CB8AC3E}">
        <p14:creationId xmlns:p14="http://schemas.microsoft.com/office/powerpoint/2010/main" val="99422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548680"/>
            <a:ext cx="8183880" cy="1051560"/>
          </a:xfrm>
        </p:spPr>
        <p:txBody>
          <a:bodyPr anchor="ctr">
            <a:noAutofit/>
          </a:bodyPr>
          <a:lstStyle/>
          <a:p>
            <a:pPr algn="ctr"/>
            <a:r>
              <a:rPr lang="en-CA" sz="4000" dirty="0" smtClean="0">
                <a:effectLst/>
              </a:rPr>
              <a:t>THE GOLDEN RULE</a:t>
            </a:r>
            <a:endParaRPr lang="en-CA" sz="40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628800"/>
            <a:ext cx="8183880" cy="4187952"/>
          </a:xfrm>
        </p:spPr>
        <p:txBody>
          <a:bodyPr>
            <a:normAutofit/>
          </a:bodyPr>
          <a:lstStyle/>
          <a:p>
            <a:r>
              <a:rPr lang="en-CA" dirty="0" smtClean="0"/>
              <a:t>Confucius: What you do not want done to yourself, do not do unto others.</a:t>
            </a:r>
          </a:p>
          <a:p>
            <a:r>
              <a:rPr lang="en-CA" dirty="0" smtClean="0"/>
              <a:t>Aristotle: We should behave to others as we wish others to behave to us.</a:t>
            </a:r>
          </a:p>
          <a:p>
            <a:r>
              <a:rPr lang="en-CA" dirty="0" smtClean="0"/>
              <a:t>Buddhism: Hurt not others with that which pains thyself.</a:t>
            </a:r>
          </a:p>
          <a:p>
            <a:r>
              <a:rPr lang="en-CA" dirty="0" smtClean="0"/>
              <a:t>Christianity: Do unto others as you would have them do unto you.</a:t>
            </a:r>
          </a:p>
          <a:p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82894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4" name="Picture 1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6"/>
          <a:stretch/>
        </p:blipFill>
        <p:spPr bwMode="auto">
          <a:xfrm>
            <a:off x="6885935" y="1404472"/>
            <a:ext cx="1226817" cy="18377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1" r="21869" b="18926"/>
          <a:stretch/>
        </p:blipFill>
        <p:spPr bwMode="auto">
          <a:xfrm>
            <a:off x="5436730" y="1394736"/>
            <a:ext cx="1371601" cy="17375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89"/>
          <a:stretch/>
        </p:blipFill>
        <p:spPr bwMode="auto">
          <a:xfrm>
            <a:off x="2816951" y="2701566"/>
            <a:ext cx="1872208" cy="193994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726551"/>
            <a:ext cx="1144768" cy="168813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548680"/>
            <a:ext cx="8183880" cy="1051560"/>
          </a:xfrm>
        </p:spPr>
        <p:txBody>
          <a:bodyPr anchor="ctr"/>
          <a:lstStyle/>
          <a:p>
            <a:pPr algn="ctr"/>
            <a:r>
              <a:rPr lang="en-CA" dirty="0" smtClean="0">
                <a:effectLst/>
              </a:rPr>
              <a:t>THE AMERICAN NIGHTMARE</a:t>
            </a:r>
            <a:endParaRPr lang="en-CA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73" y="4366848"/>
            <a:ext cx="8183880" cy="1523656"/>
          </a:xfrm>
        </p:spPr>
        <p:txBody>
          <a:bodyPr/>
          <a:lstStyle/>
          <a:p>
            <a:pPr marL="0" indent="0">
              <a:buNone/>
            </a:pPr>
            <a:r>
              <a:rPr lang="en-CA" dirty="0" smtClean="0"/>
              <a:t>The pursuit of the good life has ended in misery and self-destruction for many people.</a:t>
            </a:r>
            <a:endParaRPr lang="en-CA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419" y="1394736"/>
            <a:ext cx="1887761" cy="200574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29"/>
          <a:stretch/>
        </p:blipFill>
        <p:spPr bwMode="auto">
          <a:xfrm>
            <a:off x="4689159" y="2580907"/>
            <a:ext cx="1716782" cy="197942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24"/>
          <a:stretch/>
        </p:blipFill>
        <p:spPr bwMode="auto">
          <a:xfrm>
            <a:off x="6118410" y="2676966"/>
            <a:ext cx="1431497" cy="183581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94737"/>
            <a:ext cx="1502107" cy="19345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34" y="1404472"/>
            <a:ext cx="1660215" cy="205472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288"/>
          <a:stretch/>
        </p:blipFill>
        <p:spPr bwMode="auto">
          <a:xfrm>
            <a:off x="1187624" y="2718573"/>
            <a:ext cx="1578707" cy="17526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458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548680"/>
            <a:ext cx="8183880" cy="1051560"/>
          </a:xfrm>
        </p:spPr>
        <p:txBody>
          <a:bodyPr anchor="ctr">
            <a:noAutofit/>
          </a:bodyPr>
          <a:lstStyle/>
          <a:p>
            <a:pPr algn="ctr"/>
            <a:r>
              <a:rPr lang="en-CA" sz="4000" dirty="0" smtClean="0">
                <a:effectLst/>
              </a:rPr>
              <a:t>WHAT IS THE COMMON CAUSE?</a:t>
            </a:r>
            <a:endParaRPr lang="en-CA" sz="40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628800"/>
            <a:ext cx="8183880" cy="4187952"/>
          </a:xfrm>
        </p:spPr>
        <p:txBody>
          <a:bodyPr>
            <a:normAutofit/>
          </a:bodyPr>
          <a:lstStyle/>
          <a:p>
            <a:endParaRPr lang="en-CA" dirty="0" smtClean="0"/>
          </a:p>
          <a:p>
            <a:endParaRPr lang="en-CA" dirty="0" smtClean="0"/>
          </a:p>
          <a:p>
            <a:r>
              <a:rPr lang="en-CA" dirty="0" smtClean="0"/>
              <a:t>They make personal happiness and success their ultimate end of life without a moral compass and without the desire to pursue inner goodness.</a:t>
            </a:r>
          </a:p>
        </p:txBody>
      </p:sp>
    </p:spTree>
    <p:extLst>
      <p:ext uri="{BB962C8B-B14F-4D97-AF65-F5344CB8AC3E}">
        <p14:creationId xmlns:p14="http://schemas.microsoft.com/office/powerpoint/2010/main" val="416346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1739</TotalTime>
  <Words>1000</Words>
  <Application>Microsoft Office PowerPoint</Application>
  <PresentationFormat>On-screen Show (4:3)</PresentationFormat>
  <Paragraphs>130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Aspect</vt:lpstr>
      <vt:lpstr>Lesson 5</vt:lpstr>
      <vt:lpstr>OBJECTIVES</vt:lpstr>
      <vt:lpstr>A PUZZLING PROBLEM</vt:lpstr>
      <vt:lpstr>WHAT IS THE GOOD LIFE?</vt:lpstr>
      <vt:lpstr>THE HAPPINESS PURSUIT</vt:lpstr>
      <vt:lpstr>RISK FACTORS</vt:lpstr>
      <vt:lpstr>THE GOLDEN RULE</vt:lpstr>
      <vt:lpstr>THE AMERICAN NIGHTMARE</vt:lpstr>
      <vt:lpstr>WHAT IS THE COMMON CAUSE?</vt:lpstr>
      <vt:lpstr>DISILLUSION</vt:lpstr>
      <vt:lpstr>DISILLUSION</vt:lpstr>
      <vt:lpstr>FATE AND CIRCUMSTANCE</vt:lpstr>
      <vt:lpstr>ADVANTAGES OF THE MEANING PURSUIT</vt:lpstr>
      <vt:lpstr>THE GOOD LIFE IS A VIRTUOUS LIFE</vt:lpstr>
      <vt:lpstr>ACCORDING TO ARISTOTLE</vt:lpstr>
      <vt:lpstr>ACCORDING TO CONFUCIUS</vt:lpstr>
      <vt:lpstr>A SHIFT IN THE NARRATIVE OF THE GOOD LIFE</vt:lpstr>
      <vt:lpstr>PowerPoint Presentation</vt:lpstr>
      <vt:lpstr>IS THERE THE GOOD LIFE WITHOUT INNER GOODNESS?</vt:lpstr>
      <vt:lpstr>THE HOLISTIC APPROACH</vt:lpstr>
      <vt:lpstr>THE GOOD LIFE IN TOUGH TIMES</vt:lpstr>
      <vt:lpstr>THE GOOD LIFE IS A SPIRITUAL LIFE</vt:lpstr>
      <vt:lpstr>THE GOOD LIFE IS A BALANCED LIFE</vt:lpstr>
      <vt:lpstr>SOURCES OF MEANING FOR THE GOOD LIFE</vt:lpstr>
      <vt:lpstr>PowerPoint Presentation</vt:lpstr>
      <vt:lpstr>A BALANCED MODEL OF THE GOOD LIFE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5</dc:title>
  <dc:creator>Paul T. P. Wong</dc:creator>
  <cp:lastModifiedBy>Paul Wong</cp:lastModifiedBy>
  <cp:revision>35</cp:revision>
  <dcterms:created xsi:type="dcterms:W3CDTF">2011-07-29T18:05:02Z</dcterms:created>
  <dcterms:modified xsi:type="dcterms:W3CDTF">2011-08-03T00:22:52Z</dcterms:modified>
</cp:coreProperties>
</file>