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3946BF5-CBA1-4B4F-83FE-40742DA44321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01BFD0A-962C-4E8A-B4CC-EA21AA0EEA1F}" type="datetimeFigureOut">
              <a:rPr lang="en-CA" smtClean="0"/>
              <a:t>08/07/2011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Lesson 3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The Human Quest for Meaning: When We Ask “Why” Questions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367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62" y="274638"/>
            <a:ext cx="3302942" cy="1642194"/>
          </a:xfrm>
        </p:spPr>
        <p:txBody>
          <a:bodyPr/>
          <a:lstStyle/>
          <a:p>
            <a:pPr algn="ctr"/>
            <a:r>
              <a:rPr lang="en-CA" sz="4000" dirty="0" smtClean="0"/>
              <a:t>Self-Consciousness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034680" cy="4555976"/>
          </a:xfrm>
        </p:spPr>
        <p:txBody>
          <a:bodyPr>
            <a:noAutofit/>
          </a:bodyPr>
          <a:lstStyle/>
          <a:p>
            <a:r>
              <a:rPr lang="en-CA" sz="2400" dirty="0"/>
              <a:t>The ability to ask “why” questions sets us apart from </a:t>
            </a:r>
            <a:r>
              <a:rPr lang="en-CA" sz="2400" dirty="0" smtClean="0"/>
              <a:t>animals.</a:t>
            </a:r>
            <a:endParaRPr lang="en-CA" sz="2400" dirty="0"/>
          </a:p>
          <a:p>
            <a:r>
              <a:rPr lang="en-CA" sz="2400" dirty="0" smtClean="0"/>
              <a:t>Asking</a:t>
            </a:r>
            <a:r>
              <a:rPr lang="en-CA" sz="2400" dirty="0"/>
              <a:t>, “Who am I?” is a sign of self-consciousness and cognitive development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Self-consciousness leads to self-determination.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5122" name="Picture 2" descr="C:\Users\Paul\Documents\My Dropbox\My Documents\M4L\ppt images\Lesson 3 ppt images\2580934365_3b42832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200316" cy="58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Four Dimensions</a:t>
            </a:r>
            <a:br>
              <a:rPr lang="en-CA" dirty="0" smtClean="0"/>
            </a:br>
            <a:r>
              <a:rPr lang="en-CA" dirty="0" smtClean="0"/>
              <a:t>of the Self</a:t>
            </a:r>
            <a:endParaRPr lang="en-CA" dirty="0"/>
          </a:p>
        </p:txBody>
      </p:sp>
      <p:pic>
        <p:nvPicPr>
          <p:cNvPr id="1026" name="Picture 2" descr="Self inquiry_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6321" r="16173" b="17656"/>
          <a:stretch>
            <a:fillRect/>
          </a:stretch>
        </p:blipFill>
        <p:spPr bwMode="auto">
          <a:xfrm>
            <a:off x="1763688" y="1553827"/>
            <a:ext cx="51125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Self-Inquiry and</a:t>
            </a:r>
            <a:br>
              <a:rPr lang="en-CA" dirty="0" smtClean="0"/>
            </a:br>
            <a:r>
              <a:rPr lang="en-CA" dirty="0" smtClean="0"/>
              <a:t>the Spiritual Self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The real self is the spiritual core of our being consisting of our fundamental beliefs, core values, ultimate concerns, and the essence of personal history.</a:t>
            </a:r>
          </a:p>
          <a:p>
            <a:r>
              <a:rPr lang="en-CA" sz="2400" dirty="0" smtClean="0"/>
              <a:t>Who we are to others may be different from who we really are on the inside.</a:t>
            </a:r>
          </a:p>
          <a:p>
            <a:r>
              <a:rPr lang="en-CA" sz="2400" dirty="0" smtClean="0"/>
              <a:t>Spiritual beliefs provide a sense of order or coherence in the midst of uncertainties.</a:t>
            </a:r>
          </a:p>
          <a:p>
            <a:r>
              <a:rPr lang="en-CA" sz="2400" dirty="0" smtClean="0"/>
              <a:t>Spirituality enables us to create meaning and understand the mysteries of life.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928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Loss of Innocence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CA" sz="2300" i="1" dirty="0" smtClean="0"/>
              <a:t>“Then the eyes of both of them were opened, and they realized they were naked…and they hid from the Lord God.”</a:t>
            </a:r>
          </a:p>
          <a:p>
            <a:pPr marL="114300" indent="0" algn="r">
              <a:buNone/>
            </a:pPr>
            <a:r>
              <a:rPr lang="en-CA" sz="2300" i="1" dirty="0" smtClean="0"/>
              <a:t>– Genesis</a:t>
            </a:r>
            <a:r>
              <a:rPr lang="en-CA" sz="2300" dirty="0" smtClean="0"/>
              <a:t> 3: 7-8, NIV</a:t>
            </a:r>
            <a:endParaRPr lang="en-CA" sz="2300" dirty="0"/>
          </a:p>
        </p:txBody>
      </p:sp>
      <p:pic>
        <p:nvPicPr>
          <p:cNvPr id="6146" name="Picture 2" descr="C:\Users\Paul\Documents\My Dropbox\My Documents\M4L\ppt images\Lesson 3 ppt images\pgm-adam-and-eve-hi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43829"/>
            <a:ext cx="3096344" cy="44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2348880"/>
            <a:ext cx="4379640" cy="3836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After eating the forbidden fruit, Adam and Eve became self-conscious.</a:t>
            </a:r>
          </a:p>
          <a:p>
            <a:r>
              <a:rPr lang="en-CA" sz="2400" dirty="0" smtClean="0"/>
              <a:t>They became aware of and embarrassed about their nakedness and sinfulness</a:t>
            </a:r>
          </a:p>
          <a:p>
            <a:r>
              <a:rPr lang="en-CA" sz="2400" dirty="0" smtClean="0"/>
              <a:t>They knew “experientially” the evil of violating spiritual law and the consequence of shame, guilt, confusion, </a:t>
            </a:r>
            <a:r>
              <a:rPr lang="en-CA" sz="2400" dirty="0" err="1" smtClean="0"/>
              <a:t>lostness</a:t>
            </a:r>
            <a:r>
              <a:rPr lang="en-CA" sz="2400" dirty="0" smtClean="0"/>
              <a:t>, and alienation.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489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Self-Knowledge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“The unexamined life is not worth living.” – Socrates</a:t>
            </a:r>
          </a:p>
          <a:p>
            <a:r>
              <a:rPr lang="en-CA" sz="2400" dirty="0" smtClean="0"/>
              <a:t>“Know thyself.” – Socrates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4649738" cy="391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Restoring a Healthy</a:t>
            </a:r>
            <a:br>
              <a:rPr lang="en-CA" dirty="0"/>
            </a:br>
            <a:r>
              <a:rPr lang="en-CA" dirty="0"/>
              <a:t>Sense of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Confronting </a:t>
            </a:r>
            <a:r>
              <a:rPr lang="en-CA" sz="2400" dirty="0"/>
              <a:t>the dark sides of the self.</a:t>
            </a:r>
          </a:p>
          <a:p>
            <a:r>
              <a:rPr lang="en-CA" sz="2400" dirty="0"/>
              <a:t>Reconciling the negative and positive aspects of the self.</a:t>
            </a:r>
          </a:p>
          <a:p>
            <a:r>
              <a:rPr lang="en-CA" sz="2400" dirty="0"/>
              <a:t>Avoiding illusions and delusions of the self.</a:t>
            </a:r>
          </a:p>
          <a:p>
            <a:r>
              <a:rPr lang="en-CA" sz="2400" dirty="0"/>
              <a:t>Making sense of the self and one’s role in the world.</a:t>
            </a:r>
          </a:p>
          <a:p>
            <a:r>
              <a:rPr lang="en-CA" sz="2400" dirty="0"/>
              <a:t>Self-concept is an ongoing process of meaning-making and meaning-reconstruction.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683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Need for Self-Reflection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CA" sz="2400" dirty="0" smtClean="0"/>
              <a:t>Self-reflection on our experiences enables us to:</a:t>
            </a:r>
          </a:p>
          <a:p>
            <a:r>
              <a:rPr lang="en-CA" sz="2400" dirty="0" smtClean="0"/>
              <a:t>Go beyond the mechanical and instinctual level of existence.</a:t>
            </a:r>
          </a:p>
          <a:p>
            <a:r>
              <a:rPr lang="en-CA" sz="2400" dirty="0" smtClean="0"/>
              <a:t>Cope with the predicaments and paradoxes in life.</a:t>
            </a:r>
          </a:p>
          <a:p>
            <a:r>
              <a:rPr lang="en-CA" sz="2400" dirty="0" smtClean="0"/>
              <a:t>Discover what really matters.</a:t>
            </a:r>
          </a:p>
          <a:p>
            <a:r>
              <a:rPr lang="en-CA" sz="2400" dirty="0" smtClean="0"/>
              <a:t>Develop an open and healthy sense of self and one’s place in the word.</a:t>
            </a:r>
          </a:p>
          <a:p>
            <a:r>
              <a:rPr lang="en-CA" sz="2400" dirty="0" smtClean="0"/>
              <a:t>How we see ourselves is more important for our well-being than what we are or what we possess.</a:t>
            </a:r>
          </a:p>
          <a:p>
            <a:r>
              <a:rPr lang="en-CA" sz="2400" dirty="0" smtClean="0"/>
              <a:t>A sense of emptiness an uselessness can result from the absence of a consistent sense of self as a worthwhile person.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179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12644" r="3288"/>
          <a:stretch/>
        </p:blipFill>
        <p:spPr bwMode="auto">
          <a:xfrm rot="5400000">
            <a:off x="4280531" y="2136861"/>
            <a:ext cx="4251957" cy="294780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Reflection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Reflect on one unmet need and discover something new about yourself.</a:t>
            </a:r>
          </a:p>
          <a:p>
            <a:r>
              <a:rPr lang="en-CA" sz="2400" dirty="0" smtClean="0"/>
              <a:t>Can you articulate your worldview or philosophy of life?</a:t>
            </a:r>
          </a:p>
          <a:p>
            <a:r>
              <a:rPr lang="en-CA" sz="2400" dirty="0" smtClean="0"/>
              <a:t>In hindsight, can you detect any defensiveness or denial in our responses when you completed the QMS?</a:t>
            </a:r>
          </a:p>
          <a:p>
            <a:r>
              <a:rPr lang="en-CA" sz="2400" dirty="0" smtClean="0"/>
              <a:t>Do you think that you now have a better sense of who you are and your place in the world after this lesson?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758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A Time for Everything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7620000" cy="244827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CA" sz="2400" i="1" dirty="0" smtClean="0"/>
              <a:t>“A time to weep and a time to laugh</a:t>
            </a:r>
          </a:p>
          <a:p>
            <a:pPr marL="114300" indent="0" algn="ctr">
              <a:buNone/>
            </a:pPr>
            <a:r>
              <a:rPr lang="en-CA" sz="2400" i="1" dirty="0" smtClean="0"/>
              <a:t>A time to mourn and a time to dance</a:t>
            </a:r>
          </a:p>
          <a:p>
            <a:pPr marL="114300" indent="0" algn="ctr">
              <a:buNone/>
            </a:pPr>
            <a:endParaRPr lang="en-CA" sz="1000" i="1" dirty="0" smtClean="0"/>
          </a:p>
          <a:p>
            <a:pPr marL="114300" indent="0" algn="ctr">
              <a:buNone/>
            </a:pPr>
            <a:r>
              <a:rPr lang="en-CA" sz="2400" i="1" dirty="0" smtClean="0"/>
              <a:t>A time to search and a time to give up</a:t>
            </a:r>
          </a:p>
          <a:p>
            <a:pPr marL="114300" indent="0" algn="ctr">
              <a:buNone/>
            </a:pPr>
            <a:r>
              <a:rPr lang="en-CA" sz="2400" i="1" dirty="0" smtClean="0"/>
              <a:t>A time to keep and a time to throw away”</a:t>
            </a:r>
          </a:p>
          <a:p>
            <a:pPr marL="114300" indent="0" algn="r">
              <a:buNone/>
            </a:pPr>
            <a:r>
              <a:rPr lang="en-CA" sz="2400" dirty="0" smtClean="0"/>
              <a:t>– </a:t>
            </a:r>
            <a:r>
              <a:rPr lang="en-CA" sz="2400" dirty="0" err="1" smtClean="0"/>
              <a:t>Ecc</a:t>
            </a:r>
            <a:r>
              <a:rPr lang="en-CA" sz="2400" dirty="0" smtClean="0"/>
              <a:t>. 3:1-9, NIV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35640"/>
            <a:ext cx="2697491" cy="2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What Are You Seeking?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77072"/>
            <a:ext cx="7620000" cy="2007840"/>
          </a:xfrm>
        </p:spPr>
        <p:txBody>
          <a:bodyPr>
            <a:noAutofit/>
          </a:bodyPr>
          <a:lstStyle/>
          <a:p>
            <a:r>
              <a:rPr lang="en-CA" sz="2400" dirty="0" smtClean="0"/>
              <a:t>Everybody is after something.</a:t>
            </a:r>
          </a:p>
          <a:p>
            <a:r>
              <a:rPr lang="en-CA" sz="2400" dirty="0" smtClean="0"/>
              <a:t>Are you looking for happiness or love?</a:t>
            </a:r>
          </a:p>
          <a:p>
            <a:r>
              <a:rPr lang="en-CA" sz="2400" dirty="0" smtClean="0"/>
              <a:t>Are you seeking wisdom and understanding?</a:t>
            </a:r>
          </a:p>
          <a:p>
            <a:r>
              <a:rPr lang="en-CA" sz="2400" dirty="0" smtClean="0"/>
              <a:t>But at times it may be better to stop the search.</a:t>
            </a:r>
          </a:p>
          <a:p>
            <a:r>
              <a:rPr lang="en-CA" sz="2400" dirty="0" smtClean="0"/>
              <a:t>Sometimes “waiting” or “doing nothing” may be the best.</a:t>
            </a:r>
            <a:endParaRPr lang="en-CA" sz="2400" dirty="0"/>
          </a:p>
        </p:txBody>
      </p:sp>
      <p:pic>
        <p:nvPicPr>
          <p:cNvPr id="3074" name="Picture 2" descr="C:\Users\Paul\Documents\My Dropbox\My Documents\M4L\ppt images\Lesson 3 ppt images\crowdny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04" y="1196752"/>
            <a:ext cx="4248472" cy="28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Quest for Meaning Scale (QMS)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2400" dirty="0" smtClean="0"/>
              <a:t>The 8 major existential questions are: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Who am I?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How and where do I find happiness?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What should I do with my life?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How can I avoid making the wrong choices in the major areas of my life?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Where do I belong?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What is the point of all my striving?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What will happen to me after I die?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What would make my life more meaningful and significant?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61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Types of Responses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CA" sz="2400" dirty="0" smtClean="0"/>
          </a:p>
          <a:p>
            <a:pPr marL="114300" indent="0">
              <a:buNone/>
            </a:pPr>
            <a:r>
              <a:rPr lang="en-CA" sz="2400" dirty="0" smtClean="0"/>
              <a:t>There are three types of responses to existential quest:</a:t>
            </a:r>
          </a:p>
          <a:p>
            <a:pPr marL="114300" indent="0">
              <a:buNone/>
            </a:pPr>
            <a:endParaRPr lang="en-CA" sz="2400" dirty="0" smtClean="0"/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Not searching – i.e. existentially indifferent.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Actively engaged in different stages of the meaning quest.</a:t>
            </a:r>
          </a:p>
          <a:p>
            <a:pPr marL="571500" indent="-457200">
              <a:buFont typeface="+mj-lt"/>
              <a:buAutoNum type="arabicPeriod"/>
            </a:pPr>
            <a:r>
              <a:rPr lang="en-CA" sz="2400" dirty="0" smtClean="0"/>
              <a:t>Suspension of the quest because “I have already found the answer.”</a:t>
            </a:r>
          </a:p>
          <a:p>
            <a:pPr marL="571500" indent="-457200">
              <a:buFont typeface="+mj-lt"/>
              <a:buAutoNum type="arabicPeriod"/>
            </a:pPr>
            <a:endParaRPr lang="en-CA" sz="2400" dirty="0"/>
          </a:p>
          <a:p>
            <a:pPr marL="571500" indent="-457200"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476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Luck and Fate Intervene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006" y="1628800"/>
            <a:ext cx="4030054" cy="4968552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CA" sz="2500" i="1" dirty="0" smtClean="0"/>
              <a:t>“But time and chance happen to them all…</a:t>
            </a:r>
          </a:p>
          <a:p>
            <a:pPr marL="114300" indent="0" algn="ctr">
              <a:buNone/>
            </a:pPr>
            <a:r>
              <a:rPr lang="en-CA" sz="2500" i="1" dirty="0" smtClean="0"/>
              <a:t>No man knows when his hour will </a:t>
            </a:r>
            <a:r>
              <a:rPr lang="en-CA" sz="2500" i="1" dirty="0"/>
              <a:t>c</a:t>
            </a:r>
            <a:r>
              <a:rPr lang="en-CA" sz="2500" i="1" dirty="0" smtClean="0"/>
              <a:t>ome…</a:t>
            </a:r>
          </a:p>
          <a:p>
            <a:pPr marL="114300" indent="0" algn="ctr">
              <a:buNone/>
            </a:pPr>
            <a:r>
              <a:rPr lang="en-CA" sz="2500" i="1" dirty="0" smtClean="0"/>
              <a:t>As fish are caught in a cruel net</a:t>
            </a:r>
          </a:p>
          <a:p>
            <a:pPr marL="114300" indent="0" algn="ctr">
              <a:buNone/>
            </a:pPr>
            <a:r>
              <a:rPr lang="en-CA" sz="2500" i="1" dirty="0" smtClean="0"/>
              <a:t>Or birds are trapped by evil times,</a:t>
            </a:r>
          </a:p>
          <a:p>
            <a:pPr marL="114300" indent="0" algn="ctr">
              <a:buNone/>
            </a:pPr>
            <a:r>
              <a:rPr lang="en-CA" sz="2500" i="1" dirty="0" smtClean="0"/>
              <a:t>So men are trapped by evil times</a:t>
            </a:r>
          </a:p>
          <a:p>
            <a:pPr marL="114300" indent="0" algn="ctr">
              <a:buNone/>
            </a:pPr>
            <a:r>
              <a:rPr lang="en-CA" sz="2500" i="1" dirty="0" smtClean="0"/>
              <a:t>That fall unexpectedly upon them.”</a:t>
            </a:r>
          </a:p>
          <a:p>
            <a:pPr marL="114300" indent="0" algn="ctr">
              <a:buNone/>
            </a:pPr>
            <a:endParaRPr lang="en-CA" sz="2500" dirty="0"/>
          </a:p>
          <a:p>
            <a:pPr marL="114300" indent="0" algn="r">
              <a:buNone/>
            </a:pPr>
            <a:r>
              <a:rPr lang="en-CA" sz="2500" dirty="0" smtClean="0"/>
              <a:t>– </a:t>
            </a:r>
            <a:r>
              <a:rPr lang="en-CA" sz="2500" dirty="0" err="1" smtClean="0"/>
              <a:t>Ecc</a:t>
            </a:r>
            <a:r>
              <a:rPr lang="en-CA" sz="2500" dirty="0" smtClean="0"/>
              <a:t>. 9:11-12, NIV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54478" cy="42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Free Will and Human Agency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CA" sz="2400" dirty="0" smtClean="0"/>
              <a:t>Fate may dictate what happens to us and God may preordain our steps, but our happiness, well-being and our future depends on:</a:t>
            </a:r>
          </a:p>
          <a:p>
            <a:r>
              <a:rPr lang="en-CA" sz="2400" dirty="0" smtClean="0"/>
              <a:t>How we react to event that happen to us.</a:t>
            </a:r>
          </a:p>
          <a:p>
            <a:r>
              <a:rPr lang="en-CA" sz="2400" dirty="0" smtClean="0"/>
              <a:t>How we relate to God and others.</a:t>
            </a:r>
          </a:p>
          <a:p>
            <a:r>
              <a:rPr lang="en-CA" sz="2400" dirty="0" smtClean="0"/>
              <a:t>How we make sense of life.</a:t>
            </a:r>
          </a:p>
          <a:p>
            <a:r>
              <a:rPr lang="en-CA" sz="2400" dirty="0" smtClean="0"/>
              <a:t>How we answer existential questions.</a:t>
            </a:r>
            <a:endParaRPr lang="en-CA" sz="2400" dirty="0"/>
          </a:p>
          <a:p>
            <a:endParaRPr lang="en-CA" sz="2400" dirty="0" smtClean="0"/>
          </a:p>
          <a:p>
            <a:pPr marL="114300" indent="0">
              <a:buNone/>
            </a:pPr>
            <a:r>
              <a:rPr lang="en-CA" sz="2400" dirty="0" smtClean="0"/>
              <a:t>We need to take ownership of our own lives and decide how to move forward.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998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The UCLA Study on Spontaneous Attribution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CA" sz="2400" dirty="0" smtClean="0"/>
          </a:p>
          <a:p>
            <a:pPr marL="114300" indent="0" algn="ctr">
              <a:buNone/>
            </a:pPr>
            <a:r>
              <a:rPr lang="en-CA" sz="2400" dirty="0" smtClean="0"/>
              <a:t>(Study by Wong &amp; Weiner, 1981)</a:t>
            </a:r>
          </a:p>
          <a:p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People do engage in spontaneous attribution searches.</a:t>
            </a:r>
          </a:p>
          <a:p>
            <a:r>
              <a:rPr lang="en-CA" sz="2400" dirty="0" smtClean="0"/>
              <a:t>When the outcomes are unexpected or negative.</a:t>
            </a:r>
          </a:p>
          <a:p>
            <a:r>
              <a:rPr lang="en-CA" sz="2400" dirty="0" smtClean="0"/>
              <a:t>Causal versus existential attributions.</a:t>
            </a:r>
          </a:p>
          <a:p>
            <a:r>
              <a:rPr lang="en-CA" sz="2400" dirty="0" smtClean="0"/>
              <a:t>People are lay scientists and lay philosophers.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912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Self-Awareness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2050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CA" sz="2400" dirty="0" smtClean="0"/>
          </a:p>
          <a:p>
            <a:r>
              <a:rPr lang="en-CA" sz="2400" dirty="0" smtClean="0"/>
              <a:t>The human quest for meaning begins with self-awareness.</a:t>
            </a:r>
          </a:p>
          <a:p>
            <a:endParaRPr lang="en-CA" sz="1000" dirty="0" smtClean="0"/>
          </a:p>
          <a:p>
            <a:r>
              <a:rPr lang="en-CA" sz="2400" dirty="0"/>
              <a:t>Primates and infants may develop self-awareness</a:t>
            </a:r>
            <a:r>
              <a:rPr lang="en-CA" sz="2400" dirty="0" smtClean="0"/>
              <a:t>:</a:t>
            </a:r>
            <a:endParaRPr lang="en-CA" sz="2400" dirty="0"/>
          </a:p>
          <a:p>
            <a:pPr marL="114300" indent="0" algn="ctr">
              <a:buNone/>
            </a:pPr>
            <a:r>
              <a:rPr lang="en-CA" sz="2400" dirty="0"/>
              <a:t>“The Mirror Test”.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</p:txBody>
      </p:sp>
      <p:pic>
        <p:nvPicPr>
          <p:cNvPr id="7" name="Picture 4" descr="C:\Users\Paul\Documents\My Dropbox\My Documents\M4L\ppt images\Lesson 3 ppt images\2003-09 Joey Kissing 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32" y="216886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2492896"/>
            <a:ext cx="3024336" cy="402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17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</TotalTime>
  <Words>871</Words>
  <Application>Microsoft Office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Lesson 3</vt:lpstr>
      <vt:lpstr>A Time for Everything</vt:lpstr>
      <vt:lpstr>What Are You Seeking?</vt:lpstr>
      <vt:lpstr>The Quest for Meaning Scale (QMS)</vt:lpstr>
      <vt:lpstr>Types of Responses</vt:lpstr>
      <vt:lpstr>Luck and Fate Intervene</vt:lpstr>
      <vt:lpstr>Free Will and Human Agency</vt:lpstr>
      <vt:lpstr>The UCLA Study on Spontaneous Attribution</vt:lpstr>
      <vt:lpstr>Self-Awareness</vt:lpstr>
      <vt:lpstr>Self-Consciousness</vt:lpstr>
      <vt:lpstr>The Four Dimensions of the Self</vt:lpstr>
      <vt:lpstr>Self-Inquiry and the Spiritual Self</vt:lpstr>
      <vt:lpstr>Loss of Innocence</vt:lpstr>
      <vt:lpstr>Self-Knowledge</vt:lpstr>
      <vt:lpstr>Restoring a Healthy Sense of Self</vt:lpstr>
      <vt:lpstr>The Need for Self-Reflection</vt:lpstr>
      <vt:lpstr>Reflection 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</dc:title>
  <dc:creator>Paul T. P. Wong</dc:creator>
  <cp:lastModifiedBy>Paul Wong</cp:lastModifiedBy>
  <cp:revision>16</cp:revision>
  <dcterms:created xsi:type="dcterms:W3CDTF">2011-06-29T22:24:16Z</dcterms:created>
  <dcterms:modified xsi:type="dcterms:W3CDTF">2011-07-08T17:36:05Z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