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8" r:id="rId3"/>
    <p:sldId id="289" r:id="rId4"/>
    <p:sldId id="297" r:id="rId5"/>
    <p:sldId id="298" r:id="rId6"/>
    <p:sldId id="291" r:id="rId7"/>
    <p:sldId id="283" r:id="rId8"/>
    <p:sldId id="284" r:id="rId9"/>
    <p:sldId id="285" r:id="rId10"/>
    <p:sldId id="286" r:id="rId11"/>
    <p:sldId id="287" r:id="rId12"/>
    <p:sldId id="294" r:id="rId13"/>
    <p:sldId id="292" r:id="rId14"/>
    <p:sldId id="296" r:id="rId15"/>
    <p:sldId id="295" r:id="rId16"/>
    <p:sldId id="275" r:id="rId17"/>
    <p:sldId id="276" r:id="rId18"/>
    <p:sldId id="277" r:id="rId19"/>
    <p:sldId id="278" r:id="rId20"/>
    <p:sldId id="279" r:id="rId21"/>
    <p:sldId id="280" r:id="rId22"/>
    <p:sldId id="293" r:id="rId23"/>
    <p:sldId id="28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Rounded MT Bold" pitchFamily="34" charset="0"/>
        <a:ea typeface="+mn-ea"/>
        <a:cs typeface="Arial" pitchFamily="34" charset="0"/>
      </a:defRPr>
    </a:lvl1pPr>
    <a:lvl2pPr marL="457200" algn="l" rtl="0" fontAlgn="base">
      <a:spcBef>
        <a:spcPct val="0"/>
      </a:spcBef>
      <a:spcAft>
        <a:spcPct val="0"/>
      </a:spcAft>
      <a:defRPr kern="1200">
        <a:solidFill>
          <a:schemeClr val="tx1"/>
        </a:solidFill>
        <a:latin typeface="Arial Rounded MT Bold" pitchFamily="34" charset="0"/>
        <a:ea typeface="+mn-ea"/>
        <a:cs typeface="Arial" pitchFamily="34" charset="0"/>
      </a:defRPr>
    </a:lvl2pPr>
    <a:lvl3pPr marL="914400" algn="l" rtl="0" fontAlgn="base">
      <a:spcBef>
        <a:spcPct val="0"/>
      </a:spcBef>
      <a:spcAft>
        <a:spcPct val="0"/>
      </a:spcAft>
      <a:defRPr kern="1200">
        <a:solidFill>
          <a:schemeClr val="tx1"/>
        </a:solidFill>
        <a:latin typeface="Arial Rounded MT Bold"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Rounded MT Bold"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Rounded MT Bold" pitchFamily="34" charset="0"/>
        <a:ea typeface="+mn-ea"/>
        <a:cs typeface="Arial" pitchFamily="34" charset="0"/>
      </a:defRPr>
    </a:lvl5pPr>
    <a:lvl6pPr marL="2286000" algn="l" defTabSz="914400" rtl="0" eaLnBrk="1" latinLnBrk="0" hangingPunct="1">
      <a:defRPr kern="1200">
        <a:solidFill>
          <a:schemeClr val="tx1"/>
        </a:solidFill>
        <a:latin typeface="Arial Rounded MT Bold" pitchFamily="34" charset="0"/>
        <a:ea typeface="+mn-ea"/>
        <a:cs typeface="Arial" pitchFamily="34" charset="0"/>
      </a:defRPr>
    </a:lvl6pPr>
    <a:lvl7pPr marL="2743200" algn="l" defTabSz="914400" rtl="0" eaLnBrk="1" latinLnBrk="0" hangingPunct="1">
      <a:defRPr kern="1200">
        <a:solidFill>
          <a:schemeClr val="tx1"/>
        </a:solidFill>
        <a:latin typeface="Arial Rounded MT Bold" pitchFamily="34" charset="0"/>
        <a:ea typeface="+mn-ea"/>
        <a:cs typeface="Arial" pitchFamily="34" charset="0"/>
      </a:defRPr>
    </a:lvl7pPr>
    <a:lvl8pPr marL="3200400" algn="l" defTabSz="914400" rtl="0" eaLnBrk="1" latinLnBrk="0" hangingPunct="1">
      <a:defRPr kern="1200">
        <a:solidFill>
          <a:schemeClr val="tx1"/>
        </a:solidFill>
        <a:latin typeface="Arial Rounded MT Bold" pitchFamily="34" charset="0"/>
        <a:ea typeface="+mn-ea"/>
        <a:cs typeface="Arial" pitchFamily="34" charset="0"/>
      </a:defRPr>
    </a:lvl8pPr>
    <a:lvl9pPr marL="3657600" algn="l" defTabSz="914400" rtl="0" eaLnBrk="1" latinLnBrk="0" hangingPunct="1">
      <a:defRPr kern="1200">
        <a:solidFill>
          <a:schemeClr val="tx1"/>
        </a:solidFill>
        <a:latin typeface="Arial Rounded MT Bold"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CC66"/>
    <a:srgbClr val="9933FF"/>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311" autoAdjust="0"/>
  </p:normalViewPr>
  <p:slideViewPr>
    <p:cSldViewPr>
      <p:cViewPr varScale="1">
        <p:scale>
          <a:sx n="48" d="100"/>
          <a:sy n="48" d="100"/>
        </p:scale>
        <p:origin x="-2314" y="-6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2221F7A-4BB9-45E3-8AEE-ED8EBCE73C29}" type="datetimeFigureOut">
              <a:rPr lang="en-CA"/>
              <a:pPr>
                <a:defRPr/>
              </a:pPr>
              <a:t>9/07/20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65034FA-ED89-4FE0-A516-17DB5A41D44D}"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Most people believe that meaningfulness is a good thing. A meaningful relationship is better than a meaningless one. Meaningful work is better than meaningless work. A meaningful life is better than a meaningless one. But what exactly is the meaning of meaning? Frankl tells us what meaning is and where to find it. I will further clarify Frankl’s concept by identifying the elements of meaning.</a:t>
            </a:r>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Rounded MT Bold" pitchFamily="34" charset="0"/>
              </a:defRPr>
            </a:lvl1pPr>
            <a:lvl2pPr marL="742950" indent="-285750">
              <a:defRPr>
                <a:solidFill>
                  <a:schemeClr val="tx1"/>
                </a:solidFill>
                <a:latin typeface="Arial Rounded MT Bold" pitchFamily="34" charset="0"/>
              </a:defRPr>
            </a:lvl2pPr>
            <a:lvl3pPr marL="1143000" indent="-228600">
              <a:defRPr>
                <a:solidFill>
                  <a:schemeClr val="tx1"/>
                </a:solidFill>
                <a:latin typeface="Arial Rounded MT Bold" pitchFamily="34" charset="0"/>
              </a:defRPr>
            </a:lvl3pPr>
            <a:lvl4pPr marL="1600200" indent="-228600">
              <a:defRPr>
                <a:solidFill>
                  <a:schemeClr val="tx1"/>
                </a:solidFill>
                <a:latin typeface="Arial Rounded MT Bold" pitchFamily="34" charset="0"/>
              </a:defRPr>
            </a:lvl4pPr>
            <a:lvl5pPr marL="2057400" indent="-228600">
              <a:defRPr>
                <a:solidFill>
                  <a:schemeClr val="tx1"/>
                </a:solidFill>
                <a:latin typeface="Arial Rounded MT Bold" pitchFamily="34" charset="0"/>
              </a:defRPr>
            </a:lvl5pPr>
            <a:lvl6pPr marL="2514600" indent="-228600" fontAlgn="base">
              <a:spcBef>
                <a:spcPct val="0"/>
              </a:spcBef>
              <a:spcAft>
                <a:spcPct val="0"/>
              </a:spcAft>
              <a:defRPr>
                <a:solidFill>
                  <a:schemeClr val="tx1"/>
                </a:solidFill>
                <a:latin typeface="Arial Rounded MT Bold" pitchFamily="34" charset="0"/>
              </a:defRPr>
            </a:lvl6pPr>
            <a:lvl7pPr marL="2971800" indent="-228600" fontAlgn="base">
              <a:spcBef>
                <a:spcPct val="0"/>
              </a:spcBef>
              <a:spcAft>
                <a:spcPct val="0"/>
              </a:spcAft>
              <a:defRPr>
                <a:solidFill>
                  <a:schemeClr val="tx1"/>
                </a:solidFill>
                <a:latin typeface="Arial Rounded MT Bold" pitchFamily="34" charset="0"/>
              </a:defRPr>
            </a:lvl7pPr>
            <a:lvl8pPr marL="3429000" indent="-228600" fontAlgn="base">
              <a:spcBef>
                <a:spcPct val="0"/>
              </a:spcBef>
              <a:spcAft>
                <a:spcPct val="0"/>
              </a:spcAft>
              <a:defRPr>
                <a:solidFill>
                  <a:schemeClr val="tx1"/>
                </a:solidFill>
                <a:latin typeface="Arial Rounded MT Bold" pitchFamily="34" charset="0"/>
              </a:defRPr>
            </a:lvl8pPr>
            <a:lvl9pPr marL="3886200" indent="-228600" fontAlgn="base">
              <a:spcBef>
                <a:spcPct val="0"/>
              </a:spcBef>
              <a:spcAft>
                <a:spcPct val="0"/>
              </a:spcAft>
              <a:defRPr>
                <a:solidFill>
                  <a:schemeClr val="tx1"/>
                </a:solidFill>
                <a:latin typeface="Arial Rounded MT Bold" pitchFamily="34" charset="0"/>
              </a:defRPr>
            </a:lvl9pPr>
          </a:lstStyle>
          <a:p>
            <a:pPr fontAlgn="base">
              <a:spcBef>
                <a:spcPct val="0"/>
              </a:spcBef>
              <a:spcAft>
                <a:spcPct val="0"/>
              </a:spcAft>
              <a:defRPr/>
            </a:pPr>
            <a:fld id="{FDB3D6EE-0881-4D99-AD1F-23AB22665BC9}" type="slidenum">
              <a:rPr lang="en-CA" smtClean="0">
                <a:latin typeface="Calibri" pitchFamily="34" charset="0"/>
              </a:rPr>
              <a:pPr fontAlgn="base">
                <a:spcBef>
                  <a:spcPct val="0"/>
                </a:spcBef>
                <a:spcAft>
                  <a:spcPct val="0"/>
                </a:spcAft>
                <a:defRPr/>
              </a:pPr>
              <a:t>1</a:t>
            </a:fld>
            <a:endParaRPr lang="en-CA"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This is one of Frankl's most favourite quotations.</a:t>
            </a:r>
          </a:p>
          <a:p>
            <a:pPr eaLnBrk="1" hangingPunct="1">
              <a:spcBef>
                <a:spcPct val="0"/>
              </a:spcBef>
            </a:pPr>
            <a:endParaRPr lang="en-CA" smtClean="0"/>
          </a:p>
        </p:txBody>
      </p:sp>
      <p:sp>
        <p:nvSpPr>
          <p:cNvPr id="358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539D30A-4A65-4585-A652-E53A93603950}" type="slidenum">
              <a:rPr lang="en-CA" sz="1200">
                <a:latin typeface="Calibri" pitchFamily="34" charset="0"/>
              </a:rPr>
              <a:pPr algn="r"/>
              <a:t>14</a:t>
            </a:fld>
            <a:endParaRPr lang="en-CA"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Finally, meaning shows us the pathways to living a rewarding, fulfilling life. More specifically, meaning is a four-fold blessing. It shows us four pathways to make life worth living.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To live a worthy life, you need to set a worthy life goal – a goal that is worth dying for. </a:t>
            </a:r>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Rounded MT Bold" pitchFamily="34" charset="0"/>
              </a:defRPr>
            </a:lvl1pPr>
            <a:lvl2pPr marL="742950" indent="-285750">
              <a:defRPr>
                <a:solidFill>
                  <a:schemeClr val="tx1"/>
                </a:solidFill>
                <a:latin typeface="Arial Rounded MT Bold" pitchFamily="34" charset="0"/>
              </a:defRPr>
            </a:lvl2pPr>
            <a:lvl3pPr marL="1143000" indent="-228600">
              <a:defRPr>
                <a:solidFill>
                  <a:schemeClr val="tx1"/>
                </a:solidFill>
                <a:latin typeface="Arial Rounded MT Bold" pitchFamily="34" charset="0"/>
              </a:defRPr>
            </a:lvl3pPr>
            <a:lvl4pPr marL="1600200" indent="-228600">
              <a:defRPr>
                <a:solidFill>
                  <a:schemeClr val="tx1"/>
                </a:solidFill>
                <a:latin typeface="Arial Rounded MT Bold" pitchFamily="34" charset="0"/>
              </a:defRPr>
            </a:lvl4pPr>
            <a:lvl5pPr marL="2057400" indent="-228600">
              <a:defRPr>
                <a:solidFill>
                  <a:schemeClr val="tx1"/>
                </a:solidFill>
                <a:latin typeface="Arial Rounded MT Bold" pitchFamily="34" charset="0"/>
              </a:defRPr>
            </a:lvl5pPr>
            <a:lvl6pPr marL="2514600" indent="-228600" fontAlgn="base">
              <a:spcBef>
                <a:spcPct val="0"/>
              </a:spcBef>
              <a:spcAft>
                <a:spcPct val="0"/>
              </a:spcAft>
              <a:defRPr>
                <a:solidFill>
                  <a:schemeClr val="tx1"/>
                </a:solidFill>
                <a:latin typeface="Arial Rounded MT Bold" pitchFamily="34" charset="0"/>
              </a:defRPr>
            </a:lvl6pPr>
            <a:lvl7pPr marL="2971800" indent="-228600" fontAlgn="base">
              <a:spcBef>
                <a:spcPct val="0"/>
              </a:spcBef>
              <a:spcAft>
                <a:spcPct val="0"/>
              </a:spcAft>
              <a:defRPr>
                <a:solidFill>
                  <a:schemeClr val="tx1"/>
                </a:solidFill>
                <a:latin typeface="Arial Rounded MT Bold" pitchFamily="34" charset="0"/>
              </a:defRPr>
            </a:lvl7pPr>
            <a:lvl8pPr marL="3429000" indent="-228600" fontAlgn="base">
              <a:spcBef>
                <a:spcPct val="0"/>
              </a:spcBef>
              <a:spcAft>
                <a:spcPct val="0"/>
              </a:spcAft>
              <a:defRPr>
                <a:solidFill>
                  <a:schemeClr val="tx1"/>
                </a:solidFill>
                <a:latin typeface="Arial Rounded MT Bold" pitchFamily="34" charset="0"/>
              </a:defRPr>
            </a:lvl8pPr>
            <a:lvl9pPr marL="3886200" indent="-228600" fontAlgn="base">
              <a:spcBef>
                <a:spcPct val="0"/>
              </a:spcBef>
              <a:spcAft>
                <a:spcPct val="0"/>
              </a:spcAft>
              <a:defRPr>
                <a:solidFill>
                  <a:schemeClr val="tx1"/>
                </a:solidFill>
                <a:latin typeface="Arial Rounded MT Bold" pitchFamily="34" charset="0"/>
              </a:defRPr>
            </a:lvl9pPr>
          </a:lstStyle>
          <a:p>
            <a:pPr fontAlgn="base">
              <a:spcBef>
                <a:spcPct val="0"/>
              </a:spcBef>
              <a:spcAft>
                <a:spcPct val="0"/>
              </a:spcAft>
              <a:defRPr/>
            </a:pPr>
            <a:fld id="{C0EF4813-E66B-4F0C-A9C3-37B1F004FCC3}" type="slidenum">
              <a:rPr lang="en-CA" smtClean="0">
                <a:latin typeface="Calibri" pitchFamily="34" charset="0"/>
              </a:rPr>
              <a:pPr fontAlgn="base">
                <a:spcBef>
                  <a:spcPct val="0"/>
                </a:spcBef>
                <a:spcAft>
                  <a:spcPct val="0"/>
                </a:spcAft>
                <a:defRPr/>
              </a:pPr>
              <a:t>23</a:t>
            </a:fld>
            <a:endParaRPr lang="en-CA"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At our last lesson, we already pointed out that logotherapy was launched as Frankl’s answer to the darkest chapter of modern history.  Having survived the Holocaust, and having witnessed firsthand the unbelievable devastation and carnage of World War II, Frankl, like many of the intellectuals of his time, must have been wrestling with the question: What can we do to prevent another tidal wave of human evil? How can human beings survive evil and suffering?</a:t>
            </a:r>
          </a:p>
          <a:p>
            <a:pPr eaLnBrk="1" hangingPunct="1">
              <a:spcBef>
                <a:spcPct val="0"/>
              </a:spcBef>
            </a:pPr>
            <a:endParaRPr lang="en-CA" smtClean="0"/>
          </a:p>
          <a:p>
            <a:pPr eaLnBrk="1" hangingPunct="1">
              <a:spcBef>
                <a:spcPct val="0"/>
              </a:spcBef>
            </a:pPr>
            <a:r>
              <a:rPr lang="en-CA" smtClean="0"/>
              <a:t>To Frankl, living through the horrors of the Nazi concentration camp, survival had a special meaning. Survival meant more than just physical survival. To him, survival also meant the survival of human dignity and the human spirit, as well as the survival of the human species in the midst of inhumanity, atrocity, and the enormous power of mass destruction.</a:t>
            </a:r>
          </a:p>
          <a:p>
            <a:pPr eaLnBrk="1" hangingPunct="1">
              <a:spcBef>
                <a:spcPct val="0"/>
              </a:spcBef>
            </a:pPr>
            <a:endParaRPr lang="en-CA" smtClean="0"/>
          </a:p>
          <a:p>
            <a:pPr eaLnBrk="1" hangingPunct="1">
              <a:spcBef>
                <a:spcPct val="0"/>
              </a:spcBef>
            </a:pPr>
            <a:r>
              <a:rPr lang="en-CA" smtClean="0"/>
              <a:t>What is your answer to the persistent question of how to overcome human evil? Frankl’s genius is that he has offered us an uplifting and highly practical answer that works for his generation as well as for ours. No matter how difficult your current situation, no matter how hopeless and helpless you feel, you will find Frankl’s answer helpful.</a:t>
            </a:r>
          </a:p>
          <a:p>
            <a:pPr eaLnBrk="1" hangingPunct="1">
              <a:spcBef>
                <a:spcPct val="0"/>
              </a:spcBef>
            </a:pPr>
            <a:endParaRPr lang="en-CA" smtClean="0"/>
          </a:p>
          <a:p>
            <a:pPr eaLnBrk="1" hangingPunct="1">
              <a:spcBef>
                <a:spcPct val="0"/>
              </a:spcBef>
            </a:pPr>
            <a:endParaRPr lang="en-CA"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CA" smtClean="0"/>
              <a:t>To recap what we taught in the last lesson, Frankl’s answer to evil and suffering is a spiritual one. Human salvation from evil is not based on science but rather happens by rediscovering the spiritual nature of human beings. Logotherapy is a spiritual therapy, because the healing of our brokenness and self-destructiveness comes from cultivating the meaning dimension, which resides in the innermost core of human nature. </a:t>
            </a:r>
          </a:p>
          <a:p>
            <a:pPr marL="228600" indent="-228600" eaLnBrk="1" hangingPunct="1">
              <a:spcBef>
                <a:spcPct val="0"/>
              </a:spcBef>
            </a:pPr>
            <a:endParaRPr lang="en-CA" smtClean="0"/>
          </a:p>
          <a:p>
            <a:pPr marL="228600" indent="-228600" eaLnBrk="1" hangingPunct="1">
              <a:spcBef>
                <a:spcPct val="0"/>
              </a:spcBef>
            </a:pPr>
            <a:r>
              <a:rPr lang="en-CA" smtClean="0"/>
              <a:t>Frankl understands the power of faith – the power of the unique human capacity of belief in God, in a transcendental reality, and in all the positive qualities of our spiritual nature.  The basic tenets of logotherapy rest on beliefs.</a:t>
            </a:r>
            <a:endParaRPr lang="en-CA" b="1" smtClean="0">
              <a:solidFill>
                <a:srgbClr val="FF0000"/>
              </a:solidFill>
            </a:endParaRPr>
          </a:p>
          <a:p>
            <a:pPr marL="228600" indent="-228600" eaLnBrk="1" hangingPunct="1">
              <a:spcBef>
                <a:spcPct val="0"/>
              </a:spcBef>
            </a:pPr>
            <a:r>
              <a:rPr lang="en-CA" smtClean="0"/>
              <a:t>Such positive beliefs in meaning are the fountainhead from which many blessings and adaptive benefits flow. </a:t>
            </a:r>
          </a:p>
          <a:p>
            <a:pPr marL="228600" indent="-228600" eaLnBrk="1" hangingPunct="1">
              <a:spcBef>
                <a:spcPct val="0"/>
              </a:spcBef>
            </a:pPr>
            <a:endParaRPr lang="en-CA" smtClean="0"/>
          </a:p>
          <a:p>
            <a:pPr marL="228600" indent="-228600" eaLnBrk="1" hangingPunct="1">
              <a:spcBef>
                <a:spcPct val="0"/>
              </a:spcBef>
            </a:pPr>
            <a:r>
              <a:rPr lang="en-CA" smtClean="0"/>
              <a:t>More specifically, Frankl’s overarching assumption is that life itself has intrinsic meaning and value and that every individual’s life has unique meaning and value.  Then we have the three basic tenets: </a:t>
            </a:r>
          </a:p>
          <a:p>
            <a:pPr marL="228600" indent="-228600" eaLnBrk="1" hangingPunct="1">
              <a:spcBef>
                <a:spcPct val="0"/>
              </a:spcBef>
              <a:buFontTx/>
              <a:buAutoNum type="arabicParenBoth"/>
            </a:pPr>
            <a:r>
              <a:rPr lang="en-CA" smtClean="0"/>
              <a:t> Human beings have the will to meaning – the universal spiritual motivation to serve something bigger than ourselves, something that transcends self interest. </a:t>
            </a:r>
          </a:p>
          <a:p>
            <a:pPr marL="228600" indent="-228600" eaLnBrk="1" hangingPunct="1">
              <a:spcBef>
                <a:spcPct val="0"/>
              </a:spcBef>
              <a:buFontTx/>
              <a:buAutoNum type="arabicParenBoth"/>
            </a:pPr>
            <a:r>
              <a:rPr lang="en-CA" smtClean="0"/>
              <a:t> Meaning can be discovered in any circumstance.</a:t>
            </a:r>
          </a:p>
          <a:p>
            <a:pPr marL="228600" indent="-228600" eaLnBrk="1" hangingPunct="1">
              <a:spcBef>
                <a:spcPct val="0"/>
              </a:spcBef>
              <a:buFontTx/>
              <a:buAutoNum type="arabicParenBoth" startAt="3"/>
            </a:pPr>
            <a:r>
              <a:rPr lang="en-CA" smtClean="0"/>
              <a:t> Human beings have the freedom and courage to seek meaning. </a:t>
            </a:r>
          </a:p>
          <a:p>
            <a:pPr marL="228600" indent="-228600" eaLnBrk="1" hangingPunct="1">
              <a:spcBef>
                <a:spcPct val="0"/>
              </a:spcBef>
            </a:pPr>
            <a:endParaRPr lang="en-CA" smtClean="0"/>
          </a:p>
          <a:p>
            <a:pPr marL="228600" indent="-228600" eaLnBrk="1" hangingPunct="1">
              <a:spcBef>
                <a:spcPct val="0"/>
              </a:spcBef>
            </a:pPr>
            <a:endParaRPr lang="en-CA" smtClean="0"/>
          </a:p>
          <a:p>
            <a:pPr marL="228600" indent="-228600" eaLnBrk="1" hangingPunct="1">
              <a:spcBef>
                <a:spcPct val="0"/>
              </a:spcBef>
            </a:pPr>
            <a:endParaRPr lang="en-CA" smtClean="0"/>
          </a:p>
          <a:p>
            <a:pPr marL="228600" indent="-228600" eaLnBrk="1" hangingPunct="1">
              <a:spcBef>
                <a:spcPct val="0"/>
              </a:spcBef>
            </a:pPr>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Freedom of will, in the real sense, is a demonstration of spiritual power.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In addition to beliefs, the second important principle is values. We find meaning not only through beliefs but also through values. </a:t>
            </a:r>
          </a:p>
          <a:p>
            <a:pPr eaLnBrk="1" hangingPunct="1">
              <a:spcBef>
                <a:spcPct val="0"/>
              </a:spcBef>
            </a:pPr>
            <a:endParaRPr lang="en-CA" smtClean="0"/>
          </a:p>
          <a:p>
            <a:pPr eaLnBrk="1" hangingPunct="1">
              <a:spcBef>
                <a:spcPct val="0"/>
              </a:spcBef>
            </a:pPr>
            <a:r>
              <a:rPr lang="en-CA" smtClean="0"/>
              <a:t>Frankl is emphatic that we do not create meaning arbitrarily. If we could, it might mean that Hitler, the mafia, and suicide bombers could all have lived meaningful lives. </a:t>
            </a:r>
          </a:p>
          <a:p>
            <a:pPr eaLnBrk="1" hangingPunct="1">
              <a:spcBef>
                <a:spcPct val="0"/>
              </a:spcBef>
            </a:pPr>
            <a:r>
              <a:rPr lang="en-CA" smtClean="0"/>
              <a:t>Even though what is meaningful is an individual decision, it also needs an objective frame of reference. According to Frankl, </a:t>
            </a:r>
            <a:r>
              <a:rPr lang="en-CA" b="1" smtClean="0"/>
              <a:t>meaning is the manifestation of a value through a responsible action. Whatever situation we are in, we are confronted with the question: How shall I respond? What is the right response? By following our conscience and by aligning ourselves with enduring values, we experience meaning. </a:t>
            </a:r>
          </a:p>
          <a:p>
            <a:pPr eaLnBrk="1" hangingPunct="1">
              <a:spcBef>
                <a:spcPct val="0"/>
              </a:spcBef>
            </a:pPr>
            <a:r>
              <a:rPr lang="en-CA" smtClean="0"/>
              <a:t>There are three categories of enduring values which transcend time &amp; culture: </a:t>
            </a:r>
          </a:p>
          <a:p>
            <a:pPr eaLnBrk="1" hangingPunct="1">
              <a:spcBef>
                <a:spcPct val="0"/>
              </a:spcBef>
            </a:pPr>
            <a:r>
              <a:rPr lang="en-CA" smtClean="0"/>
              <a:t>(1) Creative value (creating something for the benefit &amp; enjoyment of the whole society)</a:t>
            </a:r>
          </a:p>
          <a:p>
            <a:pPr eaLnBrk="1" hangingPunct="1">
              <a:spcBef>
                <a:spcPct val="0"/>
              </a:spcBef>
            </a:pPr>
            <a:r>
              <a:rPr lang="en-CA" smtClean="0"/>
              <a:t>(2) Experiential value (enjoying nature, relationship, and the beauty all around us)</a:t>
            </a:r>
          </a:p>
          <a:p>
            <a:pPr eaLnBrk="1" hangingPunct="1">
              <a:spcBef>
                <a:spcPct val="0"/>
              </a:spcBef>
            </a:pPr>
            <a:r>
              <a:rPr lang="en-CA" smtClean="0"/>
              <a:t>(3) Attitudinal value (when everything fails, we still have the freedom of attitude to take a stand -- to turn tragedy into triumph). </a:t>
            </a:r>
          </a:p>
          <a:p>
            <a:pPr eaLnBrk="1" hangingPunct="1">
              <a:spcBef>
                <a:spcPct val="0"/>
              </a:spcBef>
            </a:pPr>
            <a:r>
              <a:rPr lang="en-CA" smtClean="0"/>
              <a:t>The attitudinal value actually refers to the values of courage and human dignity which refuse to surrender to fate, adversity, or oppression. </a:t>
            </a:r>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Rounded MT Bold" pitchFamily="34" charset="0"/>
              </a:defRPr>
            </a:lvl1pPr>
            <a:lvl2pPr marL="742950" indent="-285750">
              <a:defRPr>
                <a:solidFill>
                  <a:schemeClr val="tx1"/>
                </a:solidFill>
                <a:latin typeface="Arial Rounded MT Bold" pitchFamily="34" charset="0"/>
              </a:defRPr>
            </a:lvl2pPr>
            <a:lvl3pPr marL="1143000" indent="-228600">
              <a:defRPr>
                <a:solidFill>
                  <a:schemeClr val="tx1"/>
                </a:solidFill>
                <a:latin typeface="Arial Rounded MT Bold" pitchFamily="34" charset="0"/>
              </a:defRPr>
            </a:lvl3pPr>
            <a:lvl4pPr marL="1600200" indent="-228600">
              <a:defRPr>
                <a:solidFill>
                  <a:schemeClr val="tx1"/>
                </a:solidFill>
                <a:latin typeface="Arial Rounded MT Bold" pitchFamily="34" charset="0"/>
              </a:defRPr>
            </a:lvl4pPr>
            <a:lvl5pPr marL="2057400" indent="-228600">
              <a:defRPr>
                <a:solidFill>
                  <a:schemeClr val="tx1"/>
                </a:solidFill>
                <a:latin typeface="Arial Rounded MT Bold" pitchFamily="34" charset="0"/>
              </a:defRPr>
            </a:lvl5pPr>
            <a:lvl6pPr marL="2514600" indent="-228600" fontAlgn="base">
              <a:spcBef>
                <a:spcPct val="0"/>
              </a:spcBef>
              <a:spcAft>
                <a:spcPct val="0"/>
              </a:spcAft>
              <a:defRPr>
                <a:solidFill>
                  <a:schemeClr val="tx1"/>
                </a:solidFill>
                <a:latin typeface="Arial Rounded MT Bold" pitchFamily="34" charset="0"/>
              </a:defRPr>
            </a:lvl6pPr>
            <a:lvl7pPr marL="2971800" indent="-228600" fontAlgn="base">
              <a:spcBef>
                <a:spcPct val="0"/>
              </a:spcBef>
              <a:spcAft>
                <a:spcPct val="0"/>
              </a:spcAft>
              <a:defRPr>
                <a:solidFill>
                  <a:schemeClr val="tx1"/>
                </a:solidFill>
                <a:latin typeface="Arial Rounded MT Bold" pitchFamily="34" charset="0"/>
              </a:defRPr>
            </a:lvl7pPr>
            <a:lvl8pPr marL="3429000" indent="-228600" fontAlgn="base">
              <a:spcBef>
                <a:spcPct val="0"/>
              </a:spcBef>
              <a:spcAft>
                <a:spcPct val="0"/>
              </a:spcAft>
              <a:defRPr>
                <a:solidFill>
                  <a:schemeClr val="tx1"/>
                </a:solidFill>
                <a:latin typeface="Arial Rounded MT Bold" pitchFamily="34" charset="0"/>
              </a:defRPr>
            </a:lvl8pPr>
            <a:lvl9pPr marL="3886200" indent="-228600" fontAlgn="base">
              <a:spcBef>
                <a:spcPct val="0"/>
              </a:spcBef>
              <a:spcAft>
                <a:spcPct val="0"/>
              </a:spcAft>
              <a:defRPr>
                <a:solidFill>
                  <a:schemeClr val="tx1"/>
                </a:solidFill>
                <a:latin typeface="Arial Rounded MT Bold" pitchFamily="34" charset="0"/>
              </a:defRPr>
            </a:lvl9pPr>
          </a:lstStyle>
          <a:p>
            <a:pPr fontAlgn="base">
              <a:spcBef>
                <a:spcPct val="0"/>
              </a:spcBef>
              <a:spcAft>
                <a:spcPct val="0"/>
              </a:spcAft>
              <a:defRPr/>
            </a:pPr>
            <a:fld id="{0FDC03C8-6D3D-4477-9D87-F6866D11F2CC}" type="slidenum">
              <a:rPr lang="en-CA" smtClean="0">
                <a:latin typeface="Calibri" pitchFamily="34" charset="0"/>
              </a:rPr>
              <a:pPr fontAlgn="base">
                <a:spcBef>
                  <a:spcPct val="0"/>
                </a:spcBef>
                <a:spcAft>
                  <a:spcPct val="0"/>
                </a:spcAft>
                <a:defRPr/>
              </a:pPr>
              <a:t>7</a:t>
            </a:fld>
            <a:endParaRPr lang="en-CA"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Serving humanity and God is the essence of meaning in life.</a:t>
            </a: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Rounded MT Bold" pitchFamily="34" charset="0"/>
              </a:defRPr>
            </a:lvl1pPr>
            <a:lvl2pPr marL="742950" indent="-285750">
              <a:defRPr>
                <a:solidFill>
                  <a:schemeClr val="tx1"/>
                </a:solidFill>
                <a:latin typeface="Arial Rounded MT Bold" pitchFamily="34" charset="0"/>
              </a:defRPr>
            </a:lvl2pPr>
            <a:lvl3pPr marL="1143000" indent="-228600">
              <a:defRPr>
                <a:solidFill>
                  <a:schemeClr val="tx1"/>
                </a:solidFill>
                <a:latin typeface="Arial Rounded MT Bold" pitchFamily="34" charset="0"/>
              </a:defRPr>
            </a:lvl3pPr>
            <a:lvl4pPr marL="1600200" indent="-228600">
              <a:defRPr>
                <a:solidFill>
                  <a:schemeClr val="tx1"/>
                </a:solidFill>
                <a:latin typeface="Arial Rounded MT Bold" pitchFamily="34" charset="0"/>
              </a:defRPr>
            </a:lvl4pPr>
            <a:lvl5pPr marL="2057400" indent="-228600">
              <a:defRPr>
                <a:solidFill>
                  <a:schemeClr val="tx1"/>
                </a:solidFill>
                <a:latin typeface="Arial Rounded MT Bold" pitchFamily="34" charset="0"/>
              </a:defRPr>
            </a:lvl5pPr>
            <a:lvl6pPr marL="2514600" indent="-228600" fontAlgn="base">
              <a:spcBef>
                <a:spcPct val="0"/>
              </a:spcBef>
              <a:spcAft>
                <a:spcPct val="0"/>
              </a:spcAft>
              <a:defRPr>
                <a:solidFill>
                  <a:schemeClr val="tx1"/>
                </a:solidFill>
                <a:latin typeface="Arial Rounded MT Bold" pitchFamily="34" charset="0"/>
              </a:defRPr>
            </a:lvl6pPr>
            <a:lvl7pPr marL="2971800" indent="-228600" fontAlgn="base">
              <a:spcBef>
                <a:spcPct val="0"/>
              </a:spcBef>
              <a:spcAft>
                <a:spcPct val="0"/>
              </a:spcAft>
              <a:defRPr>
                <a:solidFill>
                  <a:schemeClr val="tx1"/>
                </a:solidFill>
                <a:latin typeface="Arial Rounded MT Bold" pitchFamily="34" charset="0"/>
              </a:defRPr>
            </a:lvl7pPr>
            <a:lvl8pPr marL="3429000" indent="-228600" fontAlgn="base">
              <a:spcBef>
                <a:spcPct val="0"/>
              </a:spcBef>
              <a:spcAft>
                <a:spcPct val="0"/>
              </a:spcAft>
              <a:defRPr>
                <a:solidFill>
                  <a:schemeClr val="tx1"/>
                </a:solidFill>
                <a:latin typeface="Arial Rounded MT Bold" pitchFamily="34" charset="0"/>
              </a:defRPr>
            </a:lvl8pPr>
            <a:lvl9pPr marL="3886200" indent="-228600" fontAlgn="base">
              <a:spcBef>
                <a:spcPct val="0"/>
              </a:spcBef>
              <a:spcAft>
                <a:spcPct val="0"/>
              </a:spcAft>
              <a:defRPr>
                <a:solidFill>
                  <a:schemeClr val="tx1"/>
                </a:solidFill>
                <a:latin typeface="Arial Rounded MT Bold" pitchFamily="34" charset="0"/>
              </a:defRPr>
            </a:lvl9pPr>
          </a:lstStyle>
          <a:p>
            <a:pPr fontAlgn="base">
              <a:spcBef>
                <a:spcPct val="0"/>
              </a:spcBef>
              <a:spcAft>
                <a:spcPct val="0"/>
              </a:spcAft>
              <a:defRPr/>
            </a:pPr>
            <a:fld id="{FD809826-B5E9-47CA-8F9A-397F648DE578}" type="slidenum">
              <a:rPr lang="en-CA" smtClean="0">
                <a:latin typeface="Calibri" pitchFamily="34" charset="0"/>
              </a:rPr>
              <a:pPr fontAlgn="base">
                <a:spcBef>
                  <a:spcPct val="0"/>
                </a:spcBef>
                <a:spcAft>
                  <a:spcPct val="0"/>
                </a:spcAft>
                <a:defRPr/>
              </a:pPr>
              <a:t>8</a:t>
            </a:fld>
            <a:endParaRPr lang="en-CA"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Capture and remember the meaningful moments – these are the building blocks of a meaningful life.</a:t>
            </a:r>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Rounded MT Bold" pitchFamily="34" charset="0"/>
              </a:defRPr>
            </a:lvl1pPr>
            <a:lvl2pPr marL="742950" indent="-285750">
              <a:defRPr>
                <a:solidFill>
                  <a:schemeClr val="tx1"/>
                </a:solidFill>
                <a:latin typeface="Arial Rounded MT Bold" pitchFamily="34" charset="0"/>
              </a:defRPr>
            </a:lvl2pPr>
            <a:lvl3pPr marL="1143000" indent="-228600">
              <a:defRPr>
                <a:solidFill>
                  <a:schemeClr val="tx1"/>
                </a:solidFill>
                <a:latin typeface="Arial Rounded MT Bold" pitchFamily="34" charset="0"/>
              </a:defRPr>
            </a:lvl3pPr>
            <a:lvl4pPr marL="1600200" indent="-228600">
              <a:defRPr>
                <a:solidFill>
                  <a:schemeClr val="tx1"/>
                </a:solidFill>
                <a:latin typeface="Arial Rounded MT Bold" pitchFamily="34" charset="0"/>
              </a:defRPr>
            </a:lvl4pPr>
            <a:lvl5pPr marL="2057400" indent="-228600">
              <a:defRPr>
                <a:solidFill>
                  <a:schemeClr val="tx1"/>
                </a:solidFill>
                <a:latin typeface="Arial Rounded MT Bold" pitchFamily="34" charset="0"/>
              </a:defRPr>
            </a:lvl5pPr>
            <a:lvl6pPr marL="2514600" indent="-228600" fontAlgn="base">
              <a:spcBef>
                <a:spcPct val="0"/>
              </a:spcBef>
              <a:spcAft>
                <a:spcPct val="0"/>
              </a:spcAft>
              <a:defRPr>
                <a:solidFill>
                  <a:schemeClr val="tx1"/>
                </a:solidFill>
                <a:latin typeface="Arial Rounded MT Bold" pitchFamily="34" charset="0"/>
              </a:defRPr>
            </a:lvl6pPr>
            <a:lvl7pPr marL="2971800" indent="-228600" fontAlgn="base">
              <a:spcBef>
                <a:spcPct val="0"/>
              </a:spcBef>
              <a:spcAft>
                <a:spcPct val="0"/>
              </a:spcAft>
              <a:defRPr>
                <a:solidFill>
                  <a:schemeClr val="tx1"/>
                </a:solidFill>
                <a:latin typeface="Arial Rounded MT Bold" pitchFamily="34" charset="0"/>
              </a:defRPr>
            </a:lvl7pPr>
            <a:lvl8pPr marL="3429000" indent="-228600" fontAlgn="base">
              <a:spcBef>
                <a:spcPct val="0"/>
              </a:spcBef>
              <a:spcAft>
                <a:spcPct val="0"/>
              </a:spcAft>
              <a:defRPr>
                <a:solidFill>
                  <a:schemeClr val="tx1"/>
                </a:solidFill>
                <a:latin typeface="Arial Rounded MT Bold" pitchFamily="34" charset="0"/>
              </a:defRPr>
            </a:lvl8pPr>
            <a:lvl9pPr marL="3886200" indent="-228600" fontAlgn="base">
              <a:spcBef>
                <a:spcPct val="0"/>
              </a:spcBef>
              <a:spcAft>
                <a:spcPct val="0"/>
              </a:spcAft>
              <a:defRPr>
                <a:solidFill>
                  <a:schemeClr val="tx1"/>
                </a:solidFill>
                <a:latin typeface="Arial Rounded MT Bold" pitchFamily="34" charset="0"/>
              </a:defRPr>
            </a:lvl9pPr>
          </a:lstStyle>
          <a:p>
            <a:pPr fontAlgn="base">
              <a:spcBef>
                <a:spcPct val="0"/>
              </a:spcBef>
              <a:spcAft>
                <a:spcPct val="0"/>
              </a:spcAft>
              <a:defRPr/>
            </a:pPr>
            <a:fld id="{E892D9A3-DCC8-4C33-9219-0BD5D52AC03E}" type="slidenum">
              <a:rPr lang="en-CA" smtClean="0">
                <a:latin typeface="Calibri" pitchFamily="34" charset="0"/>
              </a:rPr>
              <a:pPr fontAlgn="base">
                <a:spcBef>
                  <a:spcPct val="0"/>
                </a:spcBef>
                <a:spcAft>
                  <a:spcPct val="0"/>
                </a:spcAft>
                <a:defRPr/>
              </a:pPr>
              <a:t>9</a:t>
            </a:fld>
            <a:endParaRPr lang="en-CA"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The noblest human achievement is to turn tragedy into triumph.</a:t>
            </a:r>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Rounded MT Bold" pitchFamily="34" charset="0"/>
              </a:defRPr>
            </a:lvl1pPr>
            <a:lvl2pPr marL="742950" indent="-285750">
              <a:defRPr>
                <a:solidFill>
                  <a:schemeClr val="tx1"/>
                </a:solidFill>
                <a:latin typeface="Arial Rounded MT Bold" pitchFamily="34" charset="0"/>
              </a:defRPr>
            </a:lvl2pPr>
            <a:lvl3pPr marL="1143000" indent="-228600">
              <a:defRPr>
                <a:solidFill>
                  <a:schemeClr val="tx1"/>
                </a:solidFill>
                <a:latin typeface="Arial Rounded MT Bold" pitchFamily="34" charset="0"/>
              </a:defRPr>
            </a:lvl3pPr>
            <a:lvl4pPr marL="1600200" indent="-228600">
              <a:defRPr>
                <a:solidFill>
                  <a:schemeClr val="tx1"/>
                </a:solidFill>
                <a:latin typeface="Arial Rounded MT Bold" pitchFamily="34" charset="0"/>
              </a:defRPr>
            </a:lvl4pPr>
            <a:lvl5pPr marL="2057400" indent="-228600">
              <a:defRPr>
                <a:solidFill>
                  <a:schemeClr val="tx1"/>
                </a:solidFill>
                <a:latin typeface="Arial Rounded MT Bold" pitchFamily="34" charset="0"/>
              </a:defRPr>
            </a:lvl5pPr>
            <a:lvl6pPr marL="2514600" indent="-228600" fontAlgn="base">
              <a:spcBef>
                <a:spcPct val="0"/>
              </a:spcBef>
              <a:spcAft>
                <a:spcPct val="0"/>
              </a:spcAft>
              <a:defRPr>
                <a:solidFill>
                  <a:schemeClr val="tx1"/>
                </a:solidFill>
                <a:latin typeface="Arial Rounded MT Bold" pitchFamily="34" charset="0"/>
              </a:defRPr>
            </a:lvl6pPr>
            <a:lvl7pPr marL="2971800" indent="-228600" fontAlgn="base">
              <a:spcBef>
                <a:spcPct val="0"/>
              </a:spcBef>
              <a:spcAft>
                <a:spcPct val="0"/>
              </a:spcAft>
              <a:defRPr>
                <a:solidFill>
                  <a:schemeClr val="tx1"/>
                </a:solidFill>
                <a:latin typeface="Arial Rounded MT Bold" pitchFamily="34" charset="0"/>
              </a:defRPr>
            </a:lvl7pPr>
            <a:lvl8pPr marL="3429000" indent="-228600" fontAlgn="base">
              <a:spcBef>
                <a:spcPct val="0"/>
              </a:spcBef>
              <a:spcAft>
                <a:spcPct val="0"/>
              </a:spcAft>
              <a:defRPr>
                <a:solidFill>
                  <a:schemeClr val="tx1"/>
                </a:solidFill>
                <a:latin typeface="Arial Rounded MT Bold" pitchFamily="34" charset="0"/>
              </a:defRPr>
            </a:lvl8pPr>
            <a:lvl9pPr marL="3886200" indent="-228600" fontAlgn="base">
              <a:spcBef>
                <a:spcPct val="0"/>
              </a:spcBef>
              <a:spcAft>
                <a:spcPct val="0"/>
              </a:spcAft>
              <a:defRPr>
                <a:solidFill>
                  <a:schemeClr val="tx1"/>
                </a:solidFill>
                <a:latin typeface="Arial Rounded MT Bold" pitchFamily="34" charset="0"/>
              </a:defRPr>
            </a:lvl9pPr>
          </a:lstStyle>
          <a:p>
            <a:pPr fontAlgn="base">
              <a:spcBef>
                <a:spcPct val="0"/>
              </a:spcBef>
              <a:spcAft>
                <a:spcPct val="0"/>
              </a:spcAft>
              <a:defRPr/>
            </a:pPr>
            <a:fld id="{8FFA41E6-C036-4EBB-96C1-AF7D9801B48B}" type="slidenum">
              <a:rPr lang="en-CA" smtClean="0">
                <a:latin typeface="Calibri" pitchFamily="34" charset="0"/>
              </a:rPr>
              <a:pPr fontAlgn="base">
                <a:spcBef>
                  <a:spcPct val="0"/>
                </a:spcBef>
                <a:spcAft>
                  <a:spcPct val="0"/>
                </a:spcAft>
                <a:defRPr/>
              </a:pPr>
              <a:t>11</a:t>
            </a:fld>
            <a:endParaRPr lang="en-CA"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Another area of emphasis for Frankl is conscience.  How do we know that we are doing the right thing and making the right decision? Conscience is our guide.</a:t>
            </a:r>
          </a:p>
          <a:p>
            <a:pPr eaLnBrk="1" hangingPunct="1"/>
            <a:r>
              <a:rPr lang="en-US" smtClean="0"/>
              <a:t>During World War II, why did some people report to Nazi authorities on the Jews to get brownie points, while others risked their own lives to hide Jewish people?</a:t>
            </a:r>
          </a:p>
          <a:p>
            <a:pPr eaLnBrk="1" hangingPunct="1"/>
            <a:r>
              <a:rPr lang="en-US" smtClean="0"/>
              <a:t>The difference is conscience. Like meaning, conscience is part of the spiritual dimension of human nature. But for some people, their ambition, greed, and selfishness seared their conscience and buried it in the subconscious area.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DD085F28-0E1E-4286-B36C-18EFC947CF16}" type="datetimeFigureOut">
              <a:rPr lang="en-CA"/>
              <a:pPr>
                <a:defRPr/>
              </a:pPr>
              <a:t>9/07/20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F6F54A7-1FE3-4ED1-A453-5F21018C7DB4}"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F924C66-EF5C-4805-92F7-E18E34EAF4DE}" type="datetimeFigureOut">
              <a:rPr lang="en-CA"/>
              <a:pPr>
                <a:defRPr/>
              </a:pPr>
              <a:t>9/07/20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616B619-3FAF-4E7B-8C48-999B50377FB0}"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AA1E53F-DA29-419E-AC1A-7C752F2AB087}" type="datetimeFigureOut">
              <a:rPr lang="en-CA"/>
              <a:pPr>
                <a:defRPr/>
              </a:pPr>
              <a:t>9/07/20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0433865-05DC-4F6F-93C9-97229E0E987C}"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C2CD84E-5521-4CB2-BD78-087869FDEE63}" type="datetimeFigureOut">
              <a:rPr lang="en-CA"/>
              <a:pPr>
                <a:defRPr/>
              </a:pPr>
              <a:t>9/07/20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31F115F-0174-4675-86F4-5418C974A638}"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BB2D9C-FE96-42FE-B317-5792BFB9503E}" type="datetimeFigureOut">
              <a:rPr lang="en-CA"/>
              <a:pPr>
                <a:defRPr/>
              </a:pPr>
              <a:t>9/07/20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9D29259-A6F1-4C6B-AB72-64DB4053D1E7}"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76695B5E-CBB5-4281-8C0A-4DAD3FB4CA20}" type="datetimeFigureOut">
              <a:rPr lang="en-CA"/>
              <a:pPr>
                <a:defRPr/>
              </a:pPr>
              <a:t>9/07/20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43A8F07-7098-4763-A006-A2F008A89454}"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CC52DD45-2A86-4C6E-99E5-BCDA0802EEBD}" type="datetimeFigureOut">
              <a:rPr lang="en-CA"/>
              <a:pPr>
                <a:defRPr/>
              </a:pPr>
              <a:t>9/07/20</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B04234A8-129D-401F-BE39-71FCB501B993}"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38DB9D23-E807-4FEC-A850-3ED140EE40D1}" type="datetimeFigureOut">
              <a:rPr lang="en-CA"/>
              <a:pPr>
                <a:defRPr/>
              </a:pPr>
              <a:t>9/07/20</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68E4FFC9-A286-4247-9B6E-2E2274715117}"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E96094-02CC-476E-87D3-B52B207C7772}" type="datetimeFigureOut">
              <a:rPr lang="en-CA"/>
              <a:pPr>
                <a:defRPr/>
              </a:pPr>
              <a:t>9/07/20</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1B8DEB6B-AC3B-477F-936B-1039A6CAE8E1}"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F4D5AD-700B-427E-BD2C-7744C1D8DDCD}" type="datetimeFigureOut">
              <a:rPr lang="en-CA"/>
              <a:pPr>
                <a:defRPr/>
              </a:pPr>
              <a:t>9/07/20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AFF2CB2-B2C8-4485-BC63-B83F74DBAC88}"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B2D42D-DB20-47C6-B992-1194975FEDF9}" type="datetimeFigureOut">
              <a:rPr lang="en-CA"/>
              <a:pPr>
                <a:defRPr/>
              </a:pPr>
              <a:t>9/07/20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1F2E0D1-DB11-47E2-B102-8516C28C515B}"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C2FB647-B926-4F81-ABD1-EB6A91C60651}" type="datetimeFigureOut">
              <a:rPr lang="en-CA"/>
              <a:pPr>
                <a:defRPr/>
              </a:pPr>
              <a:t>9/07/20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B116979-4283-4124-B7CC-7AC417C844D7}"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Rounded MT Bold" pitchFamily="34" charset="0"/>
        </a:defRPr>
      </a:lvl2pPr>
      <a:lvl3pPr algn="ctr" rtl="0" eaLnBrk="0" fontAlgn="base" hangingPunct="0">
        <a:spcBef>
          <a:spcPct val="0"/>
        </a:spcBef>
        <a:spcAft>
          <a:spcPct val="0"/>
        </a:spcAft>
        <a:defRPr sz="4400">
          <a:solidFill>
            <a:schemeClr val="tx1"/>
          </a:solidFill>
          <a:latin typeface="Arial Rounded MT Bold" pitchFamily="34" charset="0"/>
        </a:defRPr>
      </a:lvl3pPr>
      <a:lvl4pPr algn="ctr" rtl="0" eaLnBrk="0" fontAlgn="base" hangingPunct="0">
        <a:spcBef>
          <a:spcPct val="0"/>
        </a:spcBef>
        <a:spcAft>
          <a:spcPct val="0"/>
        </a:spcAft>
        <a:defRPr sz="4400">
          <a:solidFill>
            <a:schemeClr val="tx1"/>
          </a:solidFill>
          <a:latin typeface="Arial Rounded MT Bold" pitchFamily="34" charset="0"/>
        </a:defRPr>
      </a:lvl4pPr>
      <a:lvl5pPr algn="ctr" rtl="0" eaLnBrk="0" fontAlgn="base" hangingPunct="0">
        <a:spcBef>
          <a:spcPct val="0"/>
        </a:spcBef>
        <a:spcAft>
          <a:spcPct val="0"/>
        </a:spcAft>
        <a:defRPr sz="4400">
          <a:solidFill>
            <a:schemeClr val="tx1"/>
          </a:solidFill>
          <a:latin typeface="Arial Rounded MT Bold" pitchFamily="34" charset="0"/>
        </a:defRPr>
      </a:lvl5pPr>
      <a:lvl6pPr marL="457200" algn="ctr" rtl="0" fontAlgn="base">
        <a:spcBef>
          <a:spcPct val="0"/>
        </a:spcBef>
        <a:spcAft>
          <a:spcPct val="0"/>
        </a:spcAft>
        <a:defRPr sz="4400">
          <a:solidFill>
            <a:schemeClr val="tx1"/>
          </a:solidFill>
          <a:latin typeface="Arial Rounded MT Bold" pitchFamily="34" charset="0"/>
        </a:defRPr>
      </a:lvl6pPr>
      <a:lvl7pPr marL="914400" algn="ctr" rtl="0" fontAlgn="base">
        <a:spcBef>
          <a:spcPct val="0"/>
        </a:spcBef>
        <a:spcAft>
          <a:spcPct val="0"/>
        </a:spcAft>
        <a:defRPr sz="4400">
          <a:solidFill>
            <a:schemeClr val="tx1"/>
          </a:solidFill>
          <a:latin typeface="Arial Rounded MT Bold" pitchFamily="34" charset="0"/>
        </a:defRPr>
      </a:lvl7pPr>
      <a:lvl8pPr marL="1371600" algn="ctr" rtl="0" fontAlgn="base">
        <a:spcBef>
          <a:spcPct val="0"/>
        </a:spcBef>
        <a:spcAft>
          <a:spcPct val="0"/>
        </a:spcAft>
        <a:defRPr sz="4400">
          <a:solidFill>
            <a:schemeClr val="tx1"/>
          </a:solidFill>
          <a:latin typeface="Arial Rounded MT Bold" pitchFamily="34" charset="0"/>
        </a:defRPr>
      </a:lvl8pPr>
      <a:lvl9pPr marL="1828800" algn="ctr" rtl="0" fontAlgn="base">
        <a:spcBef>
          <a:spcPct val="0"/>
        </a:spcBef>
        <a:spcAft>
          <a:spcPct val="0"/>
        </a:spcAft>
        <a:defRPr sz="44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Autofit/>
          </a:bodyPr>
          <a:lstStyle/>
          <a:p>
            <a:pPr eaLnBrk="1" fontAlgn="auto" hangingPunct="1">
              <a:spcAft>
                <a:spcPts val="0"/>
              </a:spcAft>
              <a:defRPr/>
            </a:pPr>
            <a:r>
              <a:rPr lang="en-CA" sz="3600" b="1" dirty="0" smtClean="0">
                <a:solidFill>
                  <a:schemeClr val="tx2">
                    <a:lumMod val="50000"/>
                  </a:schemeClr>
                </a:solidFill>
              </a:rPr>
              <a:t>M4L 2013 Lesson 5</a:t>
            </a:r>
            <a:br>
              <a:rPr lang="en-CA" sz="3600" b="1" dirty="0" smtClean="0">
                <a:solidFill>
                  <a:schemeClr val="tx2">
                    <a:lumMod val="50000"/>
                  </a:schemeClr>
                </a:solidFill>
              </a:rPr>
            </a:br>
            <a:r>
              <a:rPr lang="en-CA" sz="5000" b="1" dirty="0" smtClean="0">
                <a:solidFill>
                  <a:schemeClr val="tx2">
                    <a:lumMod val="50000"/>
                  </a:schemeClr>
                </a:solidFill>
              </a:rPr>
              <a:t>What is the meaning of meaning? </a:t>
            </a:r>
            <a:endParaRPr lang="en-CA" sz="5000" dirty="0" smtClean="0">
              <a:solidFill>
                <a:schemeClr val="tx2">
                  <a:lumMod val="50000"/>
                </a:schemeClr>
              </a:solidFill>
            </a:endParaRPr>
          </a:p>
        </p:txBody>
      </p:sp>
      <p:sp>
        <p:nvSpPr>
          <p:cNvPr id="3" name="Subtitle 2"/>
          <p:cNvSpPr>
            <a:spLocks noGrp="1"/>
          </p:cNvSpPr>
          <p:nvPr>
            <p:ph type="subTitle" idx="1"/>
          </p:nvPr>
        </p:nvSpPr>
        <p:spPr>
          <a:xfrm>
            <a:off x="1084263" y="4629150"/>
            <a:ext cx="7088187" cy="1752600"/>
          </a:xfrm>
        </p:spPr>
        <p:txBody>
          <a:bodyPr rtlCol="0">
            <a:normAutofit/>
          </a:bodyPr>
          <a:lstStyle/>
          <a:p>
            <a:pPr eaLnBrk="1" fontAlgn="auto" hangingPunct="1">
              <a:spcAft>
                <a:spcPts val="0"/>
              </a:spcAft>
              <a:defRPr/>
            </a:pPr>
            <a:r>
              <a:rPr lang="en-CA" dirty="0" smtClean="0">
                <a:solidFill>
                  <a:schemeClr val="accent1">
                    <a:lumMod val="50000"/>
                  </a:schemeClr>
                </a:solidFill>
              </a:rPr>
              <a:t>© Paul T. P. Wong, Ph.D., </a:t>
            </a:r>
            <a:r>
              <a:rPr lang="en-CA" dirty="0" err="1" smtClean="0">
                <a:solidFill>
                  <a:schemeClr val="accent1">
                    <a:lumMod val="50000"/>
                  </a:schemeClr>
                </a:solidFill>
              </a:rPr>
              <a:t>C.Psych</a:t>
            </a:r>
            <a:endParaRPr lang="en-CA"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1143000"/>
          </a:xfrm>
        </p:spPr>
        <p:txBody>
          <a:bodyPr rtlCol="0">
            <a:normAutofit/>
          </a:bodyPr>
          <a:lstStyle/>
          <a:p>
            <a:pPr eaLnBrk="1" fontAlgn="auto" hangingPunct="1">
              <a:spcAft>
                <a:spcPts val="0"/>
              </a:spcAft>
              <a:defRPr/>
            </a:pPr>
            <a:r>
              <a:rPr lang="en-CA" b="1" dirty="0" smtClean="0">
                <a:solidFill>
                  <a:schemeClr val="tx2">
                    <a:lumMod val="75000"/>
                  </a:schemeClr>
                </a:solidFill>
              </a:rPr>
              <a:t>Attitudinal Value</a:t>
            </a:r>
            <a:endParaRPr lang="en-CA" b="1" dirty="0">
              <a:solidFill>
                <a:schemeClr val="tx2">
                  <a:lumMod val="75000"/>
                </a:schemeClr>
              </a:solidFill>
            </a:endParaRPr>
          </a:p>
        </p:txBody>
      </p:sp>
      <p:sp>
        <p:nvSpPr>
          <p:cNvPr id="52226" name="Content Placeholder 2"/>
          <p:cNvSpPr>
            <a:spLocks noGrp="1"/>
          </p:cNvSpPr>
          <p:nvPr>
            <p:ph idx="1"/>
          </p:nvPr>
        </p:nvSpPr>
        <p:spPr>
          <a:xfrm>
            <a:off x="395288" y="1658938"/>
            <a:ext cx="8362950" cy="4708525"/>
          </a:xfrm>
        </p:spPr>
        <p:txBody>
          <a:bodyPr rtlCol="0">
            <a:normAutofit lnSpcReduction="10000"/>
          </a:bodyPr>
          <a:lstStyle/>
          <a:p>
            <a:pPr eaLnBrk="1" fontAlgn="auto" hangingPunct="1">
              <a:spcBef>
                <a:spcPts val="2400"/>
              </a:spcBef>
              <a:spcAft>
                <a:spcPts val="0"/>
              </a:spcAft>
              <a:defRPr/>
            </a:pPr>
            <a:r>
              <a:rPr lang="en-CA" sz="3600" dirty="0" smtClean="0"/>
              <a:t>A defiant attitude of freedom and responsibility against all oppressive forces endows us with human dignity.</a:t>
            </a:r>
          </a:p>
          <a:p>
            <a:pPr eaLnBrk="1" fontAlgn="auto" hangingPunct="1">
              <a:spcBef>
                <a:spcPts val="2400"/>
              </a:spcBef>
              <a:spcAft>
                <a:spcPts val="0"/>
              </a:spcAft>
              <a:defRPr/>
            </a:pPr>
            <a:r>
              <a:rPr lang="en-CA" sz="3600" dirty="0" smtClean="0"/>
              <a:t>All great achievements are made by people who dare to take a stand against all the odds and say, “Here I stand, so help me God.”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endParaRPr lang="en-CA" smtClean="0"/>
          </a:p>
        </p:txBody>
      </p:sp>
      <p:pic>
        <p:nvPicPr>
          <p:cNvPr id="13315" name="Picture 2" descr="http://healthythoughts.in/wp-content/uploads/2012/10/conscience.jpg"/>
          <p:cNvPicPr>
            <a:picLocks noChangeAspect="1" noChangeArrowheads="1"/>
          </p:cNvPicPr>
          <p:nvPr/>
        </p:nvPicPr>
        <p:blipFill>
          <a:blip r:embed="rId3" cstate="print"/>
          <a:srcRect/>
          <a:stretch>
            <a:fillRect/>
          </a:stretch>
        </p:blipFill>
        <p:spPr bwMode="auto">
          <a:xfrm>
            <a:off x="34925" y="44450"/>
            <a:ext cx="9074150" cy="680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photos-d.ak.fbcdn.net/hphotos-ak-prn1/58102_503327419727737_850334696_n.jpg"/>
          <p:cNvPicPr>
            <a:picLocks noChangeAspect="1" noChangeArrowheads="1"/>
          </p:cNvPicPr>
          <p:nvPr/>
        </p:nvPicPr>
        <p:blipFill>
          <a:blip r:embed="rId2" cstate="print"/>
          <a:srcRect/>
          <a:stretch>
            <a:fillRect/>
          </a:stretch>
        </p:blipFill>
        <p:spPr bwMode="auto">
          <a:xfrm>
            <a:off x="1547813" y="-58738"/>
            <a:ext cx="5905500" cy="6943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68313" y="476250"/>
            <a:ext cx="8305800" cy="1143000"/>
          </a:xfrm>
        </p:spPr>
        <p:txBody>
          <a:bodyPr rtlCol="0">
            <a:normAutofit fontScale="90000"/>
          </a:bodyPr>
          <a:lstStyle/>
          <a:p>
            <a:pPr eaLnBrk="1" fontAlgn="auto" hangingPunct="1">
              <a:spcAft>
                <a:spcPts val="0"/>
              </a:spcAft>
              <a:defRPr/>
            </a:pPr>
            <a:r>
              <a:rPr lang="en-CA" b="1" dirty="0" smtClean="0">
                <a:solidFill>
                  <a:schemeClr val="tx2">
                    <a:lumMod val="75000"/>
                  </a:schemeClr>
                </a:solidFill>
              </a:rPr>
              <a:t>Meaning is the key to resilience.</a:t>
            </a:r>
          </a:p>
        </p:txBody>
      </p:sp>
      <p:pic>
        <p:nvPicPr>
          <p:cNvPr id="15363" name="Picture 2" descr="http://a2.sphotos.ak.fbcdn.net/hphotos-ak-snc7/598668_368477556546058_898171773_n.jpg"/>
          <p:cNvPicPr>
            <a:picLocks noChangeAspect="1" noChangeArrowheads="1"/>
          </p:cNvPicPr>
          <p:nvPr/>
        </p:nvPicPr>
        <p:blipFill>
          <a:blip r:embed="rId3" cstate="print"/>
          <a:srcRect/>
          <a:stretch>
            <a:fillRect/>
          </a:stretch>
        </p:blipFill>
        <p:spPr bwMode="auto">
          <a:xfrm>
            <a:off x="1403350" y="1700213"/>
            <a:ext cx="6264275" cy="469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pPr eaLnBrk="1" hangingPunct="1">
              <a:defRPr/>
            </a:pPr>
            <a:r>
              <a:rPr lang="en-US" sz="3600" b="1" smtClean="0">
                <a:solidFill>
                  <a:schemeClr val="tx2">
                    <a:lumMod val="50000"/>
                  </a:schemeClr>
                </a:solidFill>
              </a:rPr>
              <a:t>Frankl’s 7 Principles of Meaning</a:t>
            </a:r>
          </a:p>
        </p:txBody>
      </p:sp>
      <p:sp>
        <p:nvSpPr>
          <p:cNvPr id="16387" name="Rectangle 3"/>
          <p:cNvSpPr>
            <a:spLocks noGrp="1"/>
          </p:cNvSpPr>
          <p:nvPr>
            <p:ph type="body" idx="1"/>
          </p:nvPr>
        </p:nvSpPr>
        <p:spPr/>
        <p:txBody>
          <a:bodyPr/>
          <a:lstStyle/>
          <a:p>
            <a:pPr marL="609600" indent="-609600" eaLnBrk="1" hangingPunct="1">
              <a:lnSpc>
                <a:spcPct val="90000"/>
              </a:lnSpc>
              <a:buFont typeface="Arial" pitchFamily="34" charset="0"/>
              <a:buAutoNum type="arabicPeriod"/>
            </a:pPr>
            <a:r>
              <a:rPr lang="en-US" smtClean="0"/>
              <a:t>Meaning is spiritual</a:t>
            </a:r>
          </a:p>
          <a:p>
            <a:pPr marL="609600" indent="-609600" eaLnBrk="1" hangingPunct="1">
              <a:lnSpc>
                <a:spcPct val="90000"/>
              </a:lnSpc>
              <a:buFont typeface="Arial" pitchFamily="34" charset="0"/>
              <a:buAutoNum type="arabicPeriod"/>
            </a:pPr>
            <a:r>
              <a:rPr lang="en-US" smtClean="0"/>
              <a:t>Meaning comes from faith &amp; beliefs</a:t>
            </a:r>
          </a:p>
          <a:p>
            <a:pPr marL="609600" indent="-609600" eaLnBrk="1" hangingPunct="1">
              <a:lnSpc>
                <a:spcPct val="90000"/>
              </a:lnSpc>
              <a:buFont typeface="Arial" pitchFamily="34" charset="0"/>
              <a:buAutoNum type="arabicPeriod"/>
            </a:pPr>
            <a:r>
              <a:rPr lang="en-US" smtClean="0"/>
              <a:t>Meaning is based on values</a:t>
            </a:r>
          </a:p>
          <a:p>
            <a:pPr marL="609600" indent="-609600" eaLnBrk="1" hangingPunct="1">
              <a:lnSpc>
                <a:spcPct val="90000"/>
              </a:lnSpc>
              <a:buFont typeface="Arial" pitchFamily="34" charset="0"/>
              <a:buAutoNum type="arabicPeriod"/>
            </a:pPr>
            <a:r>
              <a:rPr lang="en-US" smtClean="0"/>
              <a:t>Meaning is responsible action</a:t>
            </a:r>
          </a:p>
          <a:p>
            <a:pPr marL="609600" indent="-609600" eaLnBrk="1" hangingPunct="1">
              <a:lnSpc>
                <a:spcPct val="90000"/>
              </a:lnSpc>
              <a:buFont typeface="Arial" pitchFamily="34" charset="0"/>
              <a:buAutoNum type="arabicPeriod"/>
            </a:pPr>
            <a:r>
              <a:rPr lang="en-US" smtClean="0"/>
              <a:t>Meaning is guided by conscience</a:t>
            </a:r>
          </a:p>
          <a:p>
            <a:pPr marL="609600" indent="-609600" eaLnBrk="1" hangingPunct="1">
              <a:lnSpc>
                <a:spcPct val="90000"/>
              </a:lnSpc>
              <a:buFont typeface="Arial" pitchFamily="34" charset="0"/>
              <a:buAutoNum type="arabicPeriod"/>
            </a:pPr>
            <a:r>
              <a:rPr lang="en-US" smtClean="0"/>
              <a:t>Meaning is an expression of courage</a:t>
            </a:r>
          </a:p>
          <a:p>
            <a:pPr marL="609600" indent="-609600" eaLnBrk="1" hangingPunct="1">
              <a:lnSpc>
                <a:spcPct val="90000"/>
              </a:lnSpc>
              <a:buFont typeface="Arial" pitchFamily="34" charset="0"/>
              <a:buAutoNum type="arabicPeriod"/>
            </a:pPr>
            <a:r>
              <a:rPr lang="en-US" smtClean="0"/>
              <a:t>Meaning is the foundation for resilience and the good life</a:t>
            </a:r>
          </a:p>
          <a:p>
            <a:pPr marL="609600" indent="-609600" eaLnBrk="1" hangingPunct="1">
              <a:lnSpc>
                <a:spcPct val="90000"/>
              </a:lnSpc>
              <a:buFont typeface="Arial" pitchFamily="34" charset="0"/>
              <a:buNone/>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395288" y="549275"/>
            <a:ext cx="8305800" cy="1143000"/>
          </a:xfrm>
        </p:spPr>
        <p:txBody>
          <a:bodyPr rtlCol="0">
            <a:normAutofit fontScale="90000"/>
          </a:bodyPr>
          <a:lstStyle/>
          <a:p>
            <a:pPr eaLnBrk="1" fontAlgn="auto" hangingPunct="1">
              <a:spcAft>
                <a:spcPts val="0"/>
              </a:spcAft>
              <a:defRPr/>
            </a:pPr>
            <a:r>
              <a:rPr lang="en-CA" b="1" dirty="0" smtClean="0">
                <a:solidFill>
                  <a:schemeClr val="tx2">
                    <a:lumMod val="75000"/>
                  </a:schemeClr>
                </a:solidFill>
              </a:rPr>
              <a:t>Meaning means PURE = </a:t>
            </a:r>
            <a:br>
              <a:rPr lang="en-CA" b="1" dirty="0" smtClean="0">
                <a:solidFill>
                  <a:schemeClr val="tx2">
                    <a:lumMod val="75000"/>
                  </a:schemeClr>
                </a:solidFill>
              </a:rPr>
            </a:br>
            <a:r>
              <a:rPr lang="en-CA" sz="2500" b="1" dirty="0" smtClean="0">
                <a:solidFill>
                  <a:schemeClr val="tx2">
                    <a:lumMod val="75000"/>
                  </a:schemeClr>
                </a:solidFill>
              </a:rPr>
              <a:t>Purpose + Understanding + Responsibility + Enjoyment</a:t>
            </a:r>
          </a:p>
        </p:txBody>
      </p:sp>
      <p:pic>
        <p:nvPicPr>
          <p:cNvPr id="17411" name="Picture 2" descr="Photo: Four ways to imbue your life with meaning: 1) Have a higher purpose of service and mission, 2) Gain a sense of coherence and understanding of life, 3) Assume responsibility for your life and all your actions, and 4) Enjoy every minute of your life with an attitude of gratitude and appreciation."/>
          <p:cNvPicPr>
            <a:picLocks noChangeAspect="1" noChangeArrowheads="1"/>
          </p:cNvPicPr>
          <p:nvPr/>
        </p:nvPicPr>
        <p:blipFill>
          <a:blip r:embed="rId3" cstate="print"/>
          <a:srcRect/>
          <a:stretch>
            <a:fillRect/>
          </a:stretch>
        </p:blipFill>
        <p:spPr bwMode="auto">
          <a:xfrm>
            <a:off x="2354263" y="1989138"/>
            <a:ext cx="4378325" cy="437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04813"/>
            <a:ext cx="8229600" cy="1143000"/>
          </a:xfrm>
        </p:spPr>
        <p:txBody>
          <a:bodyPr rtlCol="0">
            <a:normAutofit/>
          </a:bodyPr>
          <a:lstStyle/>
          <a:p>
            <a:pPr eaLnBrk="1" fontAlgn="auto" hangingPunct="1">
              <a:spcAft>
                <a:spcPts val="0"/>
              </a:spcAft>
              <a:defRPr/>
            </a:pPr>
            <a:r>
              <a:rPr lang="en-CA" b="1" dirty="0" smtClean="0">
                <a:solidFill>
                  <a:schemeClr val="tx2">
                    <a:lumMod val="75000"/>
                  </a:schemeClr>
                </a:solidFill>
              </a:rPr>
              <a:t>Purpose</a:t>
            </a:r>
          </a:p>
        </p:txBody>
      </p:sp>
      <p:sp>
        <p:nvSpPr>
          <p:cNvPr id="23555" name="Content Placeholder 6"/>
          <p:cNvSpPr>
            <a:spLocks noGrp="1"/>
          </p:cNvSpPr>
          <p:nvPr>
            <p:ph idx="1"/>
          </p:nvPr>
        </p:nvSpPr>
        <p:spPr>
          <a:xfrm>
            <a:off x="412750" y="1557338"/>
            <a:ext cx="4591050" cy="4373562"/>
          </a:xfrm>
        </p:spPr>
        <p:txBody>
          <a:bodyPr rtlCol="0">
            <a:normAutofit fontScale="85000" lnSpcReduction="20000"/>
          </a:bodyPr>
          <a:lstStyle/>
          <a:p>
            <a:pPr marL="114300" indent="0" eaLnBrk="1" fontAlgn="auto" hangingPunct="1">
              <a:spcAft>
                <a:spcPts val="0"/>
              </a:spcAft>
              <a:buFont typeface="Wingdings 2" pitchFamily="18" charset="2"/>
              <a:buNone/>
              <a:defRPr/>
            </a:pPr>
            <a:r>
              <a:rPr lang="en-CA" b="1" dirty="0" smtClean="0"/>
              <a:t>Involves:</a:t>
            </a:r>
          </a:p>
          <a:p>
            <a:pPr marL="114300" indent="0" eaLnBrk="1" fontAlgn="auto" hangingPunct="1">
              <a:spcBef>
                <a:spcPts val="1800"/>
              </a:spcBef>
              <a:spcAft>
                <a:spcPts val="0"/>
              </a:spcAft>
              <a:defRPr/>
            </a:pPr>
            <a:r>
              <a:rPr lang="en-CA" dirty="0" smtClean="0"/>
              <a:t>Life direction </a:t>
            </a:r>
          </a:p>
          <a:p>
            <a:pPr marL="114300" indent="0" eaLnBrk="1" fontAlgn="auto" hangingPunct="1">
              <a:spcBef>
                <a:spcPts val="1800"/>
              </a:spcBef>
              <a:spcAft>
                <a:spcPts val="0"/>
              </a:spcAft>
              <a:defRPr/>
            </a:pPr>
            <a:r>
              <a:rPr lang="en-CA" dirty="0" smtClean="0"/>
              <a:t>Calling &amp; mission</a:t>
            </a:r>
          </a:p>
          <a:p>
            <a:pPr marL="114300" indent="0" eaLnBrk="1" fontAlgn="auto" hangingPunct="1">
              <a:spcBef>
                <a:spcPts val="1800"/>
              </a:spcBef>
              <a:spcAft>
                <a:spcPts val="0"/>
              </a:spcAft>
              <a:defRPr/>
            </a:pPr>
            <a:r>
              <a:rPr lang="en-CA" dirty="0" smtClean="0"/>
              <a:t>Objective &amp; goals</a:t>
            </a:r>
          </a:p>
          <a:p>
            <a:pPr marL="114300" indent="0" eaLnBrk="1" fontAlgn="auto" hangingPunct="1">
              <a:spcBef>
                <a:spcPts val="1800"/>
              </a:spcBef>
              <a:spcAft>
                <a:spcPts val="0"/>
              </a:spcAft>
              <a:defRPr/>
            </a:pPr>
            <a:r>
              <a:rPr lang="en-CA" dirty="0" smtClean="0"/>
              <a:t>Priorities</a:t>
            </a:r>
          </a:p>
          <a:p>
            <a:pPr marL="114300" indent="0" eaLnBrk="1" fontAlgn="auto" hangingPunct="1">
              <a:spcBef>
                <a:spcPts val="1800"/>
              </a:spcBef>
              <a:spcAft>
                <a:spcPts val="0"/>
              </a:spcAft>
              <a:defRPr/>
            </a:pPr>
            <a:r>
              <a:rPr lang="en-CA" dirty="0" smtClean="0"/>
              <a:t>Core values</a:t>
            </a:r>
          </a:p>
          <a:p>
            <a:pPr marL="114300" indent="0" eaLnBrk="1" fontAlgn="auto" hangingPunct="1">
              <a:spcBef>
                <a:spcPts val="1800"/>
              </a:spcBef>
              <a:spcAft>
                <a:spcPts val="0"/>
              </a:spcAft>
              <a:defRPr/>
            </a:pPr>
            <a:r>
              <a:rPr lang="en-CA" dirty="0" smtClean="0"/>
              <a:t>A sense of significance</a:t>
            </a:r>
          </a:p>
          <a:p>
            <a:pPr marL="114300" indent="0" eaLnBrk="1" fontAlgn="auto" hangingPunct="1">
              <a:spcBef>
                <a:spcPts val="1800"/>
              </a:spcBef>
              <a:spcAft>
                <a:spcPts val="0"/>
              </a:spcAft>
              <a:defRPr/>
            </a:pPr>
            <a:r>
              <a:rPr lang="en-CA" dirty="0" smtClean="0"/>
              <a:t>Reasons for living</a:t>
            </a:r>
          </a:p>
        </p:txBody>
      </p:sp>
      <p:pic>
        <p:nvPicPr>
          <p:cNvPr id="18436" name="Picture 2" descr="C:\Users\Paul\Documents\My Dropbox\My Documents\M4L\ppt images\Lesson 6 ppt images\lighthouse-vector-for-free-rowing-adobe-ai-vector-art-small-free-vector-art-beside-free-vector-artwork-boat-free-artwork-image-4122.jpg"/>
          <p:cNvPicPr>
            <a:picLocks noChangeAspect="1" noChangeArrowheads="1"/>
          </p:cNvPicPr>
          <p:nvPr/>
        </p:nvPicPr>
        <p:blipFill>
          <a:blip r:embed="rId2" cstate="print"/>
          <a:srcRect/>
          <a:stretch>
            <a:fillRect/>
          </a:stretch>
        </p:blipFill>
        <p:spPr bwMode="auto">
          <a:xfrm>
            <a:off x="5003800" y="2054225"/>
            <a:ext cx="3771900" cy="331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rtlCol="0">
            <a:normAutofit/>
          </a:bodyPr>
          <a:lstStyle/>
          <a:p>
            <a:pPr eaLnBrk="1" fontAlgn="auto" hangingPunct="1">
              <a:spcAft>
                <a:spcPts val="0"/>
              </a:spcAft>
              <a:defRPr/>
            </a:pPr>
            <a:r>
              <a:rPr lang="en-CA" b="1" smtClean="0">
                <a:solidFill>
                  <a:schemeClr val="tx2">
                    <a:lumMod val="75000"/>
                  </a:schemeClr>
                </a:solidFill>
              </a:rPr>
              <a:t>Understanding</a:t>
            </a:r>
          </a:p>
        </p:txBody>
      </p:sp>
      <p:sp>
        <p:nvSpPr>
          <p:cNvPr id="24579" name="Content Placeholder 2"/>
          <p:cNvSpPr>
            <a:spLocks noGrp="1"/>
          </p:cNvSpPr>
          <p:nvPr>
            <p:ph idx="1"/>
          </p:nvPr>
        </p:nvSpPr>
        <p:spPr>
          <a:xfrm>
            <a:off x="1754188" y="1628775"/>
            <a:ext cx="6994525" cy="4541838"/>
          </a:xfrm>
        </p:spPr>
        <p:txBody>
          <a:bodyPr rtlCol="0">
            <a:normAutofit lnSpcReduction="10000"/>
          </a:bodyPr>
          <a:lstStyle/>
          <a:p>
            <a:pPr marL="571500" indent="-457200" eaLnBrk="1" fontAlgn="auto" hangingPunct="1">
              <a:spcBef>
                <a:spcPts val="1800"/>
              </a:spcBef>
              <a:spcAft>
                <a:spcPts val="0"/>
              </a:spcAft>
              <a:defRPr/>
            </a:pPr>
            <a:r>
              <a:rPr lang="en-CA" dirty="0" smtClean="0"/>
              <a:t>Understand self &amp; others</a:t>
            </a:r>
          </a:p>
          <a:p>
            <a:pPr marL="571500" indent="-457200" eaLnBrk="1" fontAlgn="auto" hangingPunct="1">
              <a:spcBef>
                <a:spcPts val="1800"/>
              </a:spcBef>
              <a:spcAft>
                <a:spcPts val="0"/>
              </a:spcAft>
              <a:defRPr/>
            </a:pPr>
            <a:r>
              <a:rPr lang="en-CA" dirty="0" smtClean="0"/>
              <a:t>Understand the demand of the situation</a:t>
            </a:r>
          </a:p>
          <a:p>
            <a:pPr marL="571500" indent="-457200" eaLnBrk="1" fontAlgn="auto" hangingPunct="1">
              <a:spcBef>
                <a:spcPts val="1800"/>
              </a:spcBef>
              <a:spcAft>
                <a:spcPts val="0"/>
              </a:spcAft>
              <a:defRPr/>
            </a:pPr>
            <a:r>
              <a:rPr lang="en-CA" dirty="0" smtClean="0"/>
              <a:t>Know right from wrong.</a:t>
            </a:r>
          </a:p>
          <a:p>
            <a:pPr marL="571500" indent="-457200" eaLnBrk="1" fontAlgn="auto" hangingPunct="1">
              <a:spcBef>
                <a:spcPts val="1800"/>
              </a:spcBef>
              <a:spcAft>
                <a:spcPts val="0"/>
              </a:spcAft>
              <a:defRPr/>
            </a:pPr>
            <a:r>
              <a:rPr lang="en-CA" dirty="0" smtClean="0"/>
              <a:t>Understand one’s role in life</a:t>
            </a:r>
          </a:p>
          <a:p>
            <a:pPr marL="571500" indent="-457200" eaLnBrk="1" fontAlgn="auto" hangingPunct="1">
              <a:spcBef>
                <a:spcPts val="1800"/>
              </a:spcBef>
              <a:spcAft>
                <a:spcPts val="0"/>
              </a:spcAft>
              <a:defRPr/>
            </a:pPr>
            <a:r>
              <a:rPr lang="en-CA" dirty="0" smtClean="0"/>
              <a:t>Achieve a sense of coherence</a:t>
            </a:r>
          </a:p>
          <a:p>
            <a:pPr marL="571500" indent="-457200" eaLnBrk="1" fontAlgn="auto" hangingPunct="1">
              <a:spcBef>
                <a:spcPts val="1800"/>
              </a:spcBef>
              <a:spcAft>
                <a:spcPts val="0"/>
              </a:spcAft>
              <a:defRPr/>
            </a:pPr>
            <a:r>
              <a:rPr lang="en-CA" dirty="0" smtClean="0"/>
              <a:t>Can justify one’s own action</a:t>
            </a:r>
          </a:p>
        </p:txBody>
      </p:sp>
      <p:pic>
        <p:nvPicPr>
          <p:cNvPr id="19460" name="Picture 5"/>
          <p:cNvPicPr>
            <a:picLocks noChangeAspect="1" noChangeArrowheads="1"/>
          </p:cNvPicPr>
          <p:nvPr/>
        </p:nvPicPr>
        <p:blipFill>
          <a:blip r:embed="rId2" cstate="print"/>
          <a:srcRect t="10454" b="10440"/>
          <a:stretch>
            <a:fillRect/>
          </a:stretch>
        </p:blipFill>
        <p:spPr bwMode="auto">
          <a:xfrm>
            <a:off x="395288" y="1341438"/>
            <a:ext cx="1296987" cy="463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rtlCol="0">
            <a:normAutofit/>
          </a:bodyPr>
          <a:lstStyle/>
          <a:p>
            <a:pPr eaLnBrk="1" fontAlgn="auto" hangingPunct="1">
              <a:spcAft>
                <a:spcPts val="0"/>
              </a:spcAft>
              <a:defRPr/>
            </a:pPr>
            <a:r>
              <a:rPr lang="en-CA" b="1" dirty="0" smtClean="0">
                <a:solidFill>
                  <a:schemeClr val="tx2">
                    <a:lumMod val="75000"/>
                  </a:schemeClr>
                </a:solidFill>
              </a:rPr>
              <a:t>Responsibility</a:t>
            </a:r>
          </a:p>
        </p:txBody>
      </p:sp>
      <p:sp>
        <p:nvSpPr>
          <p:cNvPr id="20483" name="Content Placeholder 2"/>
          <p:cNvSpPr>
            <a:spLocks noGrp="1"/>
          </p:cNvSpPr>
          <p:nvPr>
            <p:ph idx="1"/>
          </p:nvPr>
        </p:nvSpPr>
        <p:spPr>
          <a:xfrm>
            <a:off x="101600" y="1700213"/>
            <a:ext cx="5046663" cy="4824412"/>
          </a:xfrm>
        </p:spPr>
        <p:txBody>
          <a:bodyPr/>
          <a:lstStyle/>
          <a:p>
            <a:pPr marL="571500" indent="-457200" eaLnBrk="1" hangingPunct="1">
              <a:spcBef>
                <a:spcPts val="1200"/>
              </a:spcBef>
            </a:pPr>
            <a:r>
              <a:rPr lang="en-CA" sz="2700" smtClean="0"/>
              <a:t>Freedom of choice</a:t>
            </a:r>
          </a:p>
          <a:p>
            <a:pPr marL="571500" indent="-457200" eaLnBrk="1" hangingPunct="1">
              <a:spcBef>
                <a:spcPts val="1200"/>
              </a:spcBef>
            </a:pPr>
            <a:r>
              <a:rPr lang="en-CA" sz="2700" smtClean="0"/>
              <a:t>Self-determination</a:t>
            </a:r>
          </a:p>
          <a:p>
            <a:pPr marL="571500" indent="-457200" eaLnBrk="1" hangingPunct="1">
              <a:spcBef>
                <a:spcPts val="1200"/>
              </a:spcBef>
            </a:pPr>
            <a:r>
              <a:rPr lang="en-CA" sz="2700" smtClean="0"/>
              <a:t>Internal control &amp; self efficacy </a:t>
            </a:r>
          </a:p>
          <a:p>
            <a:pPr marL="571500" indent="-457200" eaLnBrk="1" hangingPunct="1">
              <a:spcBef>
                <a:spcPts val="1200"/>
              </a:spcBef>
            </a:pPr>
            <a:r>
              <a:rPr lang="en-CA" sz="2700" smtClean="0"/>
              <a:t>Assume responsibility </a:t>
            </a:r>
            <a:br>
              <a:rPr lang="en-CA" sz="2700" smtClean="0"/>
            </a:br>
            <a:r>
              <a:rPr lang="en-CA" sz="2700" smtClean="0"/>
              <a:t>of our own life &amp; action</a:t>
            </a:r>
          </a:p>
          <a:p>
            <a:pPr marL="571500" indent="-457200" eaLnBrk="1" hangingPunct="1">
              <a:spcBef>
                <a:spcPts val="1200"/>
              </a:spcBef>
            </a:pPr>
            <a:r>
              <a:rPr lang="en-CA" sz="2700" smtClean="0"/>
              <a:t>Civic duties</a:t>
            </a:r>
          </a:p>
          <a:p>
            <a:pPr marL="571500" indent="-457200" eaLnBrk="1" hangingPunct="1">
              <a:spcBef>
                <a:spcPts val="1200"/>
              </a:spcBef>
            </a:pPr>
            <a:r>
              <a:rPr lang="en-CA" sz="2700" smtClean="0"/>
              <a:t>A moral agent</a:t>
            </a:r>
          </a:p>
        </p:txBody>
      </p:sp>
      <p:grpSp>
        <p:nvGrpSpPr>
          <p:cNvPr id="20484" name="Group 4"/>
          <p:cNvGrpSpPr>
            <a:grpSpLocks/>
          </p:cNvGrpSpPr>
          <p:nvPr/>
        </p:nvGrpSpPr>
        <p:grpSpPr bwMode="auto">
          <a:xfrm>
            <a:off x="4932363" y="1773238"/>
            <a:ext cx="3810000" cy="4248150"/>
            <a:chOff x="3851920" y="1844824"/>
            <a:chExt cx="4932252" cy="4248472"/>
          </a:xfrm>
        </p:grpSpPr>
        <p:pic>
          <p:nvPicPr>
            <p:cNvPr id="20485" name="Picture 2"/>
            <p:cNvPicPr>
              <a:picLocks noChangeAspect="1" noChangeArrowheads="1"/>
            </p:cNvPicPr>
            <p:nvPr/>
          </p:nvPicPr>
          <p:blipFill>
            <a:blip r:embed="rId2" cstate="print"/>
            <a:srcRect l="18307" t="8388" r="9389" b="8571"/>
            <a:stretch>
              <a:fillRect/>
            </a:stretch>
          </p:blipFill>
          <p:spPr bwMode="auto">
            <a:xfrm>
              <a:off x="3851920" y="1844824"/>
              <a:ext cx="4932252" cy="4248472"/>
            </a:xfrm>
            <a:prstGeom prst="rect">
              <a:avLst/>
            </a:prstGeom>
            <a:noFill/>
            <a:ln w="9525">
              <a:noFill/>
              <a:miter lim="800000"/>
              <a:headEnd/>
              <a:tailEnd/>
            </a:ln>
          </p:spPr>
        </p:pic>
        <p:sp>
          <p:nvSpPr>
            <p:cNvPr id="4" name="Rectangle 3"/>
            <p:cNvSpPr/>
            <p:nvPr/>
          </p:nvSpPr>
          <p:spPr>
            <a:xfrm>
              <a:off x="3851920" y="2132183"/>
              <a:ext cx="1512557" cy="433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b="1" dirty="0" smtClean="0">
                <a:solidFill>
                  <a:schemeClr val="tx2">
                    <a:lumMod val="75000"/>
                  </a:schemeClr>
                </a:solidFill>
              </a:rPr>
              <a:t>Overview</a:t>
            </a:r>
          </a:p>
        </p:txBody>
      </p:sp>
      <p:sp>
        <p:nvSpPr>
          <p:cNvPr id="3075" name="Content Placeholder 2"/>
          <p:cNvSpPr>
            <a:spLocks noGrp="1"/>
          </p:cNvSpPr>
          <p:nvPr>
            <p:ph idx="1"/>
          </p:nvPr>
        </p:nvSpPr>
        <p:spPr>
          <a:xfrm>
            <a:off x="457200" y="1484313"/>
            <a:ext cx="8229600" cy="4525962"/>
          </a:xfrm>
        </p:spPr>
        <p:txBody>
          <a:bodyPr/>
          <a:lstStyle/>
          <a:p>
            <a:pPr eaLnBrk="1" hangingPunct="1">
              <a:spcBef>
                <a:spcPts val="2400"/>
              </a:spcBef>
            </a:pPr>
            <a:r>
              <a:rPr lang="en-CA" sz="3000" smtClean="0"/>
              <a:t>Frankl’s approach of finding meaning through values &amp; transcendence</a:t>
            </a:r>
          </a:p>
          <a:p>
            <a:pPr eaLnBrk="1" hangingPunct="1">
              <a:spcBef>
                <a:spcPts val="2400"/>
              </a:spcBef>
            </a:pPr>
            <a:r>
              <a:rPr lang="en-CA" sz="3000" smtClean="0"/>
              <a:t>Freedom, responsibility, &amp; self-transcendence as key concepts to logotherapy</a:t>
            </a:r>
          </a:p>
          <a:p>
            <a:pPr eaLnBrk="1" hangingPunct="1">
              <a:spcBef>
                <a:spcPts val="2400"/>
              </a:spcBef>
            </a:pPr>
            <a:r>
              <a:rPr lang="en-CA" sz="3000" smtClean="0"/>
              <a:t>Three types of enduring values</a:t>
            </a:r>
          </a:p>
          <a:p>
            <a:pPr eaLnBrk="1" hangingPunct="1">
              <a:spcBef>
                <a:spcPts val="2400"/>
              </a:spcBef>
            </a:pPr>
            <a:r>
              <a:rPr lang="en-CA" sz="3000" smtClean="0"/>
              <a:t>Wong’s four keys to unlocking the meaning of meaning</a:t>
            </a:r>
          </a:p>
          <a:p>
            <a:pPr eaLnBrk="1" hangingPunct="1">
              <a:spcBef>
                <a:spcPts val="2400"/>
              </a:spcBef>
            </a:pPr>
            <a:endParaRPr lang="en-CA" sz="3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rtlCol="0">
            <a:normAutofit/>
          </a:bodyPr>
          <a:lstStyle/>
          <a:p>
            <a:pPr eaLnBrk="1" fontAlgn="auto" hangingPunct="1">
              <a:spcAft>
                <a:spcPts val="0"/>
              </a:spcAft>
              <a:defRPr/>
            </a:pPr>
            <a:r>
              <a:rPr lang="en-CA" b="1" dirty="0" smtClean="0">
                <a:solidFill>
                  <a:schemeClr val="tx2">
                    <a:lumMod val="75000"/>
                  </a:schemeClr>
                </a:solidFill>
              </a:rPr>
              <a:t>Enjoyment/Evaluation</a:t>
            </a:r>
          </a:p>
        </p:txBody>
      </p:sp>
      <p:sp>
        <p:nvSpPr>
          <p:cNvPr id="21507" name="Content Placeholder 2"/>
          <p:cNvSpPr>
            <a:spLocks noGrp="1"/>
          </p:cNvSpPr>
          <p:nvPr>
            <p:ph idx="1"/>
          </p:nvPr>
        </p:nvSpPr>
        <p:spPr>
          <a:xfrm>
            <a:off x="457200" y="1555750"/>
            <a:ext cx="8362950" cy="4752975"/>
          </a:xfrm>
        </p:spPr>
        <p:txBody>
          <a:bodyPr/>
          <a:lstStyle/>
          <a:p>
            <a:pPr eaLnBrk="1" hangingPunct="1">
              <a:spcBef>
                <a:spcPts val="2400"/>
              </a:spcBef>
            </a:pPr>
            <a:r>
              <a:rPr lang="en-CA" smtClean="0"/>
              <a:t>The natural outcome of leading a purposeful and responsible life</a:t>
            </a:r>
          </a:p>
          <a:p>
            <a:pPr eaLnBrk="1" hangingPunct="1">
              <a:spcBef>
                <a:spcPts val="2400"/>
              </a:spcBef>
            </a:pPr>
            <a:r>
              <a:rPr lang="en-CA" smtClean="0"/>
              <a:t>A sense of well-being &amp; serenity in all circumstances</a:t>
            </a:r>
          </a:p>
          <a:p>
            <a:pPr eaLnBrk="1" hangingPunct="1">
              <a:spcBef>
                <a:spcPts val="2400"/>
              </a:spcBef>
            </a:pPr>
            <a:r>
              <a:rPr lang="en-CA" smtClean="0"/>
              <a:t>Feel good for doing good</a:t>
            </a:r>
          </a:p>
          <a:p>
            <a:pPr eaLnBrk="1" hangingPunct="1">
              <a:spcBef>
                <a:spcPts val="2400"/>
              </a:spcBef>
            </a:pPr>
            <a:r>
              <a:rPr lang="en-CA" smtClean="0"/>
              <a:t>This stage involves reflection and sometimes re-evaluation of PURE.</a:t>
            </a:r>
          </a:p>
          <a:p>
            <a:pPr eaLnBrk="1" hangingPunct="1">
              <a:spcBef>
                <a:spcPts val="2400"/>
              </a:spcBef>
            </a:pPr>
            <a:endParaRPr lang="en-CA" smtClean="0"/>
          </a:p>
          <a:p>
            <a:pPr eaLnBrk="1" hangingPunct="1">
              <a:spcBef>
                <a:spcPts val="2400"/>
              </a:spcBef>
            </a:pPr>
            <a:endParaRPr lang="en-CA"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457200" y="414338"/>
            <a:ext cx="8229600" cy="1143000"/>
          </a:xfrm>
        </p:spPr>
        <p:txBody>
          <a:bodyPr rtlCol="0">
            <a:noAutofit/>
          </a:bodyPr>
          <a:lstStyle/>
          <a:p>
            <a:pPr eaLnBrk="1" fontAlgn="auto" hangingPunct="1">
              <a:spcAft>
                <a:spcPts val="0"/>
              </a:spcAft>
              <a:defRPr/>
            </a:pPr>
            <a:r>
              <a:rPr lang="en-US" sz="3800" b="1" dirty="0" smtClean="0">
                <a:solidFill>
                  <a:schemeClr val="tx2">
                    <a:lumMod val="75000"/>
                  </a:schemeClr>
                </a:solidFill>
              </a:rPr>
              <a:t>Conclusion:</a:t>
            </a:r>
            <a:br>
              <a:rPr lang="en-US" sz="3800" b="1" dirty="0" smtClean="0">
                <a:solidFill>
                  <a:schemeClr val="tx2">
                    <a:lumMod val="75000"/>
                  </a:schemeClr>
                </a:solidFill>
              </a:rPr>
            </a:br>
            <a:r>
              <a:rPr lang="en-US" sz="3800" b="1" dirty="0" smtClean="0">
                <a:solidFill>
                  <a:schemeClr val="tx2">
                    <a:lumMod val="75000"/>
                  </a:schemeClr>
                </a:solidFill>
              </a:rPr>
              <a:t>What is the meaning of meaning?</a:t>
            </a:r>
          </a:p>
        </p:txBody>
      </p:sp>
      <p:sp>
        <p:nvSpPr>
          <p:cNvPr id="22531" name="Rectangle 3"/>
          <p:cNvSpPr>
            <a:spLocks noGrp="1"/>
          </p:cNvSpPr>
          <p:nvPr>
            <p:ph type="body" idx="1"/>
          </p:nvPr>
        </p:nvSpPr>
        <p:spPr>
          <a:xfrm>
            <a:off x="250825" y="1844675"/>
            <a:ext cx="8642350" cy="4679950"/>
          </a:xfrm>
        </p:spPr>
        <p:txBody>
          <a:bodyPr/>
          <a:lstStyle/>
          <a:p>
            <a:pPr eaLnBrk="1" hangingPunct="1">
              <a:spcBef>
                <a:spcPts val="2400"/>
              </a:spcBef>
            </a:pPr>
            <a:r>
              <a:rPr lang="en-US" sz="3000" smtClean="0"/>
              <a:t>A primary human need for survival &amp; flourishing</a:t>
            </a:r>
          </a:p>
          <a:p>
            <a:pPr eaLnBrk="1" hangingPunct="1">
              <a:spcBef>
                <a:spcPts val="2400"/>
              </a:spcBef>
            </a:pPr>
            <a:r>
              <a:rPr lang="en-US" sz="3000" smtClean="0"/>
              <a:t>A unique human capacity for transforming negatives into positives</a:t>
            </a:r>
          </a:p>
          <a:p>
            <a:pPr eaLnBrk="1" hangingPunct="1">
              <a:spcBef>
                <a:spcPts val="2400"/>
              </a:spcBef>
            </a:pPr>
            <a:r>
              <a:rPr lang="en-US" sz="3000" smtClean="0"/>
              <a:t>A double-cure: repairing and prevention</a:t>
            </a:r>
          </a:p>
          <a:p>
            <a:pPr eaLnBrk="1" hangingPunct="1">
              <a:spcBef>
                <a:spcPts val="2400"/>
              </a:spcBef>
            </a:pPr>
            <a:r>
              <a:rPr lang="en-US" sz="3000" smtClean="0"/>
              <a:t>A fourfold-blessing (PURE): Purpose, Understanding, Responsibility &amp; Enjoyment</a:t>
            </a:r>
          </a:p>
          <a:p>
            <a:pPr eaLnBrk="1" hangingPunct="1">
              <a:spcBef>
                <a:spcPts val="2400"/>
              </a:spcBef>
            </a:pPr>
            <a:endParaRPr lang="en-US" sz="3000" smtClean="0"/>
          </a:p>
          <a:p>
            <a:pPr eaLnBrk="1" hangingPunct="1">
              <a:spcBef>
                <a:spcPts val="2400"/>
              </a:spcBef>
              <a:buFont typeface="Wingdings 2" pitchFamily="18" charset="2"/>
              <a:buNone/>
            </a:pPr>
            <a:endParaRPr lang="en-US" sz="3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7950" y="1671638"/>
            <a:ext cx="8856663" cy="4710112"/>
          </a:xfrm>
          <a:prstGeom prst="rect">
            <a:avLst/>
          </a:prstGeom>
        </p:spPr>
        <p:txBody>
          <a:bodyPr>
            <a:spAutoFit/>
          </a:bodyPr>
          <a:lstStyle/>
          <a:p>
            <a:pPr algn="ctr" fontAlgn="auto">
              <a:spcBef>
                <a:spcPts val="2400"/>
              </a:spcBef>
              <a:spcAft>
                <a:spcPts val="0"/>
              </a:spcAft>
              <a:defRPr/>
            </a:pPr>
            <a:r>
              <a:rPr lang="en-CA" sz="3600" b="1" dirty="0">
                <a:solidFill>
                  <a:schemeClr val="tx1">
                    <a:lumMod val="85000"/>
                    <a:lumOff val="15000"/>
                  </a:schemeClr>
                </a:solidFill>
                <a:cs typeface="+mn-cs"/>
              </a:rPr>
              <a:t>P</a:t>
            </a:r>
            <a:r>
              <a:rPr lang="en-CA" sz="2800" dirty="0">
                <a:solidFill>
                  <a:schemeClr val="tx1">
                    <a:lumMod val="85000"/>
                    <a:lumOff val="15000"/>
                  </a:schemeClr>
                </a:solidFill>
                <a:cs typeface="+mn-cs"/>
              </a:rPr>
              <a:t>urpose</a:t>
            </a:r>
            <a:r>
              <a:rPr lang="en-CA" sz="2400" dirty="0">
                <a:solidFill>
                  <a:schemeClr val="tx1">
                    <a:lumMod val="85000"/>
                    <a:lumOff val="15000"/>
                  </a:schemeClr>
                </a:solidFill>
                <a:cs typeface="+mn-cs"/>
              </a:rPr>
              <a:t/>
            </a:r>
            <a:br>
              <a:rPr lang="en-CA" sz="2400" dirty="0">
                <a:solidFill>
                  <a:schemeClr val="tx1">
                    <a:lumMod val="85000"/>
                    <a:lumOff val="15000"/>
                  </a:schemeClr>
                </a:solidFill>
                <a:cs typeface="+mn-cs"/>
              </a:rPr>
            </a:br>
            <a:r>
              <a:rPr lang="en-CA" sz="2200" dirty="0">
                <a:solidFill>
                  <a:schemeClr val="accent5">
                    <a:lumMod val="75000"/>
                  </a:schemeClr>
                </a:solidFill>
                <a:cs typeface="+mn-cs"/>
              </a:rPr>
              <a:t>Shared beliefs, values, &amp; life goals</a:t>
            </a:r>
          </a:p>
          <a:p>
            <a:pPr algn="ctr" fontAlgn="auto">
              <a:spcBef>
                <a:spcPts val="2400"/>
              </a:spcBef>
              <a:spcAft>
                <a:spcPts val="0"/>
              </a:spcAft>
              <a:defRPr/>
            </a:pPr>
            <a:r>
              <a:rPr lang="en-CA" sz="3600" b="1" dirty="0">
                <a:solidFill>
                  <a:schemeClr val="tx1">
                    <a:lumMod val="85000"/>
                    <a:lumOff val="15000"/>
                  </a:schemeClr>
                </a:solidFill>
                <a:cs typeface="+mn-cs"/>
              </a:rPr>
              <a:t>U</a:t>
            </a:r>
            <a:r>
              <a:rPr lang="en-CA" sz="2800" dirty="0">
                <a:solidFill>
                  <a:schemeClr val="tx1">
                    <a:lumMod val="85000"/>
                    <a:lumOff val="15000"/>
                  </a:schemeClr>
                </a:solidFill>
                <a:cs typeface="+mn-cs"/>
              </a:rPr>
              <a:t>nderstanding</a:t>
            </a:r>
            <a:r>
              <a:rPr lang="en-CA" sz="2400" dirty="0">
                <a:solidFill>
                  <a:schemeClr val="tx1">
                    <a:lumMod val="85000"/>
                    <a:lumOff val="15000"/>
                  </a:schemeClr>
                </a:solidFill>
                <a:cs typeface="+mn-cs"/>
              </a:rPr>
              <a:t/>
            </a:r>
            <a:br>
              <a:rPr lang="en-CA" sz="2400" dirty="0">
                <a:solidFill>
                  <a:schemeClr val="tx1">
                    <a:lumMod val="85000"/>
                    <a:lumOff val="15000"/>
                  </a:schemeClr>
                </a:solidFill>
                <a:cs typeface="+mn-cs"/>
              </a:rPr>
            </a:br>
            <a:r>
              <a:rPr lang="en-CA" sz="2200" dirty="0">
                <a:solidFill>
                  <a:schemeClr val="accent5">
                    <a:lumMod val="75000"/>
                  </a:schemeClr>
                </a:solidFill>
                <a:cs typeface="+mn-cs"/>
              </a:rPr>
              <a:t>Mutual &amp; deep understanding of each other</a:t>
            </a:r>
          </a:p>
          <a:p>
            <a:pPr algn="ctr" fontAlgn="auto">
              <a:spcBef>
                <a:spcPts val="2400"/>
              </a:spcBef>
              <a:spcAft>
                <a:spcPts val="0"/>
              </a:spcAft>
              <a:defRPr/>
            </a:pPr>
            <a:r>
              <a:rPr lang="en-CA" sz="3600" b="1" dirty="0">
                <a:solidFill>
                  <a:schemeClr val="tx1">
                    <a:lumMod val="85000"/>
                    <a:lumOff val="15000"/>
                  </a:schemeClr>
                </a:solidFill>
                <a:cs typeface="+mn-cs"/>
              </a:rPr>
              <a:t>R</a:t>
            </a:r>
            <a:r>
              <a:rPr lang="en-CA" sz="2800" dirty="0">
                <a:solidFill>
                  <a:schemeClr val="tx1">
                    <a:lumMod val="85000"/>
                    <a:lumOff val="15000"/>
                  </a:schemeClr>
                </a:solidFill>
                <a:cs typeface="+mn-cs"/>
              </a:rPr>
              <a:t>esponsibility</a:t>
            </a:r>
            <a:r>
              <a:rPr lang="en-CA" sz="2400" dirty="0">
                <a:solidFill>
                  <a:schemeClr val="tx1">
                    <a:lumMod val="85000"/>
                    <a:lumOff val="15000"/>
                  </a:schemeClr>
                </a:solidFill>
                <a:cs typeface="+mn-cs"/>
              </a:rPr>
              <a:t/>
            </a:r>
            <a:br>
              <a:rPr lang="en-CA" sz="2400" dirty="0">
                <a:solidFill>
                  <a:schemeClr val="tx1">
                    <a:lumMod val="85000"/>
                    <a:lumOff val="15000"/>
                  </a:schemeClr>
                </a:solidFill>
                <a:cs typeface="+mn-cs"/>
              </a:rPr>
            </a:br>
            <a:r>
              <a:rPr lang="en-CA" sz="2200" dirty="0">
                <a:solidFill>
                  <a:schemeClr val="accent5">
                    <a:lumMod val="75000"/>
                  </a:schemeClr>
                </a:solidFill>
                <a:cs typeface="+mn-cs"/>
              </a:rPr>
              <a:t>Each is responsible for caring for self &amp; the other</a:t>
            </a:r>
          </a:p>
          <a:p>
            <a:pPr algn="ctr" fontAlgn="auto">
              <a:spcBef>
                <a:spcPts val="2400"/>
              </a:spcBef>
              <a:spcAft>
                <a:spcPts val="0"/>
              </a:spcAft>
              <a:defRPr/>
            </a:pPr>
            <a:r>
              <a:rPr lang="en-CA" sz="3600" b="1" dirty="0">
                <a:solidFill>
                  <a:schemeClr val="tx1">
                    <a:lumMod val="85000"/>
                    <a:lumOff val="15000"/>
                  </a:schemeClr>
                </a:solidFill>
                <a:cs typeface="+mn-cs"/>
              </a:rPr>
              <a:t>E</a:t>
            </a:r>
            <a:r>
              <a:rPr lang="en-CA" sz="2800" dirty="0">
                <a:solidFill>
                  <a:schemeClr val="tx1">
                    <a:lumMod val="85000"/>
                    <a:lumOff val="15000"/>
                  </a:schemeClr>
                </a:solidFill>
                <a:cs typeface="+mn-cs"/>
              </a:rPr>
              <a:t>njoyment</a:t>
            </a:r>
            <a:r>
              <a:rPr lang="en-CA" sz="2400" dirty="0">
                <a:solidFill>
                  <a:schemeClr val="tx1">
                    <a:lumMod val="85000"/>
                    <a:lumOff val="15000"/>
                  </a:schemeClr>
                </a:solidFill>
                <a:cs typeface="+mn-cs"/>
              </a:rPr>
              <a:t/>
            </a:r>
            <a:br>
              <a:rPr lang="en-CA" sz="2400" dirty="0">
                <a:solidFill>
                  <a:schemeClr val="tx1">
                    <a:lumMod val="85000"/>
                    <a:lumOff val="15000"/>
                  </a:schemeClr>
                </a:solidFill>
                <a:cs typeface="+mn-cs"/>
              </a:rPr>
            </a:br>
            <a:r>
              <a:rPr lang="en-CA" sz="2200" dirty="0">
                <a:solidFill>
                  <a:schemeClr val="accent5">
                    <a:lumMod val="75000"/>
                  </a:schemeClr>
                </a:solidFill>
                <a:cs typeface="+mn-cs"/>
              </a:rPr>
              <a:t>Enjoying time together</a:t>
            </a:r>
          </a:p>
        </p:txBody>
      </p:sp>
      <p:sp>
        <p:nvSpPr>
          <p:cNvPr id="13" name="Title 12"/>
          <p:cNvSpPr>
            <a:spLocks noGrp="1"/>
          </p:cNvSpPr>
          <p:nvPr>
            <p:ph type="title"/>
          </p:nvPr>
        </p:nvSpPr>
        <p:spPr>
          <a:xfrm>
            <a:off x="519113" y="260350"/>
            <a:ext cx="8229600" cy="1143000"/>
          </a:xfrm>
        </p:spPr>
        <p:txBody>
          <a:bodyPr rtlCol="0">
            <a:normAutofit fontScale="90000"/>
          </a:bodyPr>
          <a:lstStyle/>
          <a:p>
            <a:pPr eaLnBrk="1" fontAlgn="auto" hangingPunct="1">
              <a:spcAft>
                <a:spcPts val="0"/>
              </a:spcAft>
              <a:defRPr/>
            </a:pPr>
            <a:r>
              <a:rPr lang="en-CA" b="1" dirty="0" smtClean="0">
                <a:solidFill>
                  <a:schemeClr val="tx1">
                    <a:lumMod val="85000"/>
                    <a:lumOff val="15000"/>
                  </a:schemeClr>
                </a:solidFill>
              </a:rPr>
              <a:t>The PURE way to a </a:t>
            </a:r>
            <a:br>
              <a:rPr lang="en-CA" b="1" dirty="0" smtClean="0">
                <a:solidFill>
                  <a:schemeClr val="tx1">
                    <a:lumMod val="85000"/>
                    <a:lumOff val="15000"/>
                  </a:schemeClr>
                </a:solidFill>
              </a:rPr>
            </a:br>
            <a:r>
              <a:rPr lang="en-CA" b="1" dirty="0" smtClean="0">
                <a:solidFill>
                  <a:schemeClr val="tx1">
                    <a:lumMod val="85000"/>
                    <a:lumOff val="15000"/>
                  </a:schemeClr>
                </a:solidFill>
              </a:rPr>
              <a:t>Meaningful Relationship</a:t>
            </a:r>
          </a:p>
        </p:txBody>
      </p:sp>
      <p:sp>
        <p:nvSpPr>
          <p:cNvPr id="14" name="Rectangle 13"/>
          <p:cNvSpPr/>
          <p:nvPr/>
        </p:nvSpPr>
        <p:spPr>
          <a:xfrm>
            <a:off x="6319838" y="6534150"/>
            <a:ext cx="2773362" cy="323850"/>
          </a:xfrm>
          <a:prstGeom prst="rect">
            <a:avLst/>
          </a:prstGeom>
        </p:spPr>
        <p:txBody>
          <a:bodyPr wrap="none">
            <a:spAutoFit/>
          </a:bodyPr>
          <a:lstStyle/>
          <a:p>
            <a:pPr fontAlgn="auto">
              <a:spcBef>
                <a:spcPts val="0"/>
              </a:spcBef>
              <a:spcAft>
                <a:spcPts val="0"/>
              </a:spcAft>
              <a:defRPr/>
            </a:pPr>
            <a:r>
              <a:rPr lang="en-CA" sz="1500" dirty="0">
                <a:solidFill>
                  <a:schemeClr val="tx1">
                    <a:lumMod val="75000"/>
                    <a:lumOff val="25000"/>
                  </a:schemeClr>
                </a:solidFill>
                <a:cs typeface="+mn-cs"/>
              </a:rPr>
              <a:t>paultpwong.wordpress.com</a:t>
            </a:r>
            <a:endParaRPr lang="en-CA" sz="1500" dirty="0">
              <a:solidFill>
                <a:schemeClr val="tx1">
                  <a:lumMod val="75000"/>
                  <a:lumOff val="25000"/>
                </a:schemeClr>
              </a:solidFill>
              <a:latin typeface="+mn-lt"/>
              <a:cs typeface="+mn-cs"/>
            </a:endParaRPr>
          </a:p>
        </p:txBody>
      </p:sp>
      <p:sp>
        <p:nvSpPr>
          <p:cNvPr id="15" name="Rectangle 14"/>
          <p:cNvSpPr/>
          <p:nvPr/>
        </p:nvSpPr>
        <p:spPr>
          <a:xfrm>
            <a:off x="38100" y="6562725"/>
            <a:ext cx="3640138" cy="322263"/>
          </a:xfrm>
          <a:prstGeom prst="rect">
            <a:avLst/>
          </a:prstGeom>
        </p:spPr>
        <p:txBody>
          <a:bodyPr wrap="none">
            <a:spAutoFit/>
          </a:bodyPr>
          <a:lstStyle/>
          <a:p>
            <a:pPr fontAlgn="auto">
              <a:spcBef>
                <a:spcPts val="0"/>
              </a:spcBef>
              <a:spcAft>
                <a:spcPts val="0"/>
              </a:spcAft>
              <a:defRPr/>
            </a:pPr>
            <a:r>
              <a:rPr lang="en-CA" sz="1500" dirty="0">
                <a:solidFill>
                  <a:schemeClr val="tx1">
                    <a:lumMod val="75000"/>
                    <a:lumOff val="25000"/>
                  </a:schemeClr>
                </a:solidFill>
                <a:cs typeface="+mn-cs"/>
              </a:rPr>
              <a:t>www.fb.com/MeaningfulLivingProject</a:t>
            </a:r>
            <a:endParaRPr lang="en-CA" sz="1500" dirty="0">
              <a:solidFill>
                <a:schemeClr val="tx1">
                  <a:lumMod val="75000"/>
                  <a:lumOff val="25000"/>
                </a:schemeClr>
              </a:solidFill>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04850"/>
            <a:ext cx="9251951" cy="1139825"/>
          </a:xfrm>
          <a:extLst/>
        </p:spPr>
        <p:txBody>
          <a:bodyPr rtlCol="0">
            <a:normAutofit/>
          </a:bodyPr>
          <a:lstStyle/>
          <a:p>
            <a:pPr eaLnBrk="1" fontAlgn="auto" hangingPunct="1">
              <a:spcAft>
                <a:spcPts val="0"/>
              </a:spcAft>
              <a:defRPr/>
            </a:pPr>
            <a:r>
              <a:rPr lang="en-CA" sz="3900" b="1" dirty="0" smtClean="0">
                <a:solidFill>
                  <a:schemeClr val="tx2">
                    <a:lumMod val="75000"/>
                  </a:schemeClr>
                </a:solidFill>
              </a:rPr>
              <a:t>The Challenge of Meaningful Living</a:t>
            </a:r>
          </a:p>
        </p:txBody>
      </p:sp>
      <p:pic>
        <p:nvPicPr>
          <p:cNvPr id="24579" name="Picture 2" descr="http://a5.sphotos.ak.fbcdn.net/hphotos-ak-ash3/556884_369760073084473_959321175_n.jpg"/>
          <p:cNvPicPr>
            <a:picLocks noChangeAspect="1" noChangeArrowheads="1"/>
          </p:cNvPicPr>
          <p:nvPr/>
        </p:nvPicPr>
        <p:blipFill>
          <a:blip r:embed="rId3" cstate="print"/>
          <a:srcRect/>
          <a:stretch>
            <a:fillRect/>
          </a:stretch>
        </p:blipFill>
        <p:spPr bwMode="auto">
          <a:xfrm>
            <a:off x="1692275" y="1989138"/>
            <a:ext cx="5715000"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203200"/>
            <a:ext cx="8964613" cy="1143000"/>
          </a:xfrm>
        </p:spPr>
        <p:txBody>
          <a:bodyPr rtlCol="0">
            <a:noAutofit/>
          </a:bodyPr>
          <a:lstStyle/>
          <a:p>
            <a:pPr eaLnBrk="1" fontAlgn="auto" hangingPunct="1">
              <a:spcAft>
                <a:spcPts val="0"/>
              </a:spcAft>
              <a:defRPr/>
            </a:pPr>
            <a:r>
              <a:rPr lang="en-CA" sz="3800" b="1" dirty="0" smtClean="0">
                <a:solidFill>
                  <a:schemeClr val="tx2">
                    <a:lumMod val="75000"/>
                  </a:schemeClr>
                </a:solidFill>
              </a:rPr>
              <a:t>Every real change begins with belief.</a:t>
            </a:r>
          </a:p>
        </p:txBody>
      </p:sp>
      <p:pic>
        <p:nvPicPr>
          <p:cNvPr id="4099" name="Picture 2" descr="http://sphotos-d.ak.fbcdn.net/hphotos-ak-prn1/944860_504859652907847_1510766496_n.jpg"/>
          <p:cNvPicPr>
            <a:picLocks noChangeAspect="1" noChangeArrowheads="1"/>
          </p:cNvPicPr>
          <p:nvPr/>
        </p:nvPicPr>
        <p:blipFill>
          <a:blip r:embed="rId3" cstate="print"/>
          <a:srcRect/>
          <a:stretch>
            <a:fillRect/>
          </a:stretch>
        </p:blipFill>
        <p:spPr bwMode="auto">
          <a:xfrm>
            <a:off x="768350" y="1492250"/>
            <a:ext cx="7620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pPr eaLnBrk="1" hangingPunct="1">
              <a:defRPr/>
            </a:pPr>
            <a:r>
              <a:rPr lang="en-US" b="1" dirty="0" smtClean="0">
                <a:solidFill>
                  <a:schemeClr val="tx2">
                    <a:lumMod val="50000"/>
                  </a:schemeClr>
                </a:solidFill>
              </a:rPr>
              <a:t>Meaning is based on beliefs.</a:t>
            </a:r>
          </a:p>
        </p:txBody>
      </p:sp>
      <p:sp>
        <p:nvSpPr>
          <p:cNvPr id="5123" name="Rectangle 3"/>
          <p:cNvSpPr>
            <a:spLocks noGrp="1"/>
          </p:cNvSpPr>
          <p:nvPr>
            <p:ph type="body" idx="1"/>
          </p:nvPr>
        </p:nvSpPr>
        <p:spPr>
          <a:xfrm>
            <a:off x="323850" y="1600200"/>
            <a:ext cx="8507413" cy="4525963"/>
          </a:xfrm>
        </p:spPr>
        <p:txBody>
          <a:bodyPr/>
          <a:lstStyle/>
          <a:p>
            <a:pPr marL="609600" indent="-609600" eaLnBrk="1" hangingPunct="1">
              <a:spcBef>
                <a:spcPts val="1800"/>
              </a:spcBef>
              <a:buFont typeface="Arial" pitchFamily="34" charset="0"/>
              <a:buNone/>
            </a:pPr>
            <a:r>
              <a:rPr lang="en-US" sz="3800" smtClean="0"/>
              <a:t>The overarching beliefs:</a:t>
            </a:r>
          </a:p>
          <a:p>
            <a:pPr marL="609600" indent="-609600" eaLnBrk="1" hangingPunct="1">
              <a:spcBef>
                <a:spcPts val="1800"/>
              </a:spcBef>
              <a:buFont typeface="Arial" pitchFamily="34" charset="0"/>
              <a:buAutoNum type="arabicParenBoth"/>
            </a:pPr>
            <a:r>
              <a:rPr lang="en-US" smtClean="0"/>
              <a:t>Life has intrinsic meaning &amp; value</a:t>
            </a:r>
          </a:p>
          <a:p>
            <a:pPr marL="609600" indent="-609600" eaLnBrk="1" hangingPunct="1">
              <a:spcBef>
                <a:spcPts val="1800"/>
              </a:spcBef>
              <a:buFont typeface="Arial" pitchFamily="34" charset="0"/>
              <a:buAutoNum type="arabicParenBoth"/>
            </a:pPr>
            <a:r>
              <a:rPr lang="en-US" smtClean="0"/>
              <a:t>Every life has unique meaning &amp; value</a:t>
            </a:r>
          </a:p>
          <a:p>
            <a:pPr marL="609600" indent="-609600" eaLnBrk="1" hangingPunct="1">
              <a:spcBef>
                <a:spcPts val="1800"/>
              </a:spcBef>
              <a:buFont typeface="Arial" pitchFamily="34" charset="0"/>
              <a:buAutoNum type="arabicParenBoth"/>
            </a:pPr>
            <a:r>
              <a:rPr lang="en-US" smtClean="0"/>
              <a:t>Every person has a unique calling to serve others (self-transcendence)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457200" y="557213"/>
            <a:ext cx="8229600" cy="1143000"/>
          </a:xfrm>
        </p:spPr>
        <p:txBody>
          <a:bodyPr/>
          <a:lstStyle/>
          <a:p>
            <a:pPr eaLnBrk="1" hangingPunct="1">
              <a:defRPr/>
            </a:pPr>
            <a:r>
              <a:rPr lang="en-US" sz="4500" b="1" dirty="0" smtClean="0">
                <a:solidFill>
                  <a:schemeClr val="tx2">
                    <a:lumMod val="50000"/>
                  </a:schemeClr>
                </a:solidFill>
              </a:rPr>
              <a:t>The Three Basic Tenets of </a:t>
            </a:r>
            <a:r>
              <a:rPr lang="en-US" sz="4500" b="1" dirty="0" err="1" smtClean="0">
                <a:solidFill>
                  <a:schemeClr val="tx2">
                    <a:lumMod val="50000"/>
                  </a:schemeClr>
                </a:solidFill>
              </a:rPr>
              <a:t>Logotherapy</a:t>
            </a:r>
            <a:endParaRPr lang="en-US" sz="4500" b="1" dirty="0" smtClean="0">
              <a:solidFill>
                <a:schemeClr val="tx2">
                  <a:lumMod val="50000"/>
                </a:schemeClr>
              </a:solidFill>
            </a:endParaRPr>
          </a:p>
        </p:txBody>
      </p:sp>
      <p:sp>
        <p:nvSpPr>
          <p:cNvPr id="6147" name="Rectangle 3"/>
          <p:cNvSpPr>
            <a:spLocks noGrp="1"/>
          </p:cNvSpPr>
          <p:nvPr>
            <p:ph type="body" idx="1"/>
          </p:nvPr>
        </p:nvSpPr>
        <p:spPr>
          <a:xfrm>
            <a:off x="457200" y="2287588"/>
            <a:ext cx="8229600" cy="4525962"/>
          </a:xfrm>
        </p:spPr>
        <p:txBody>
          <a:bodyPr/>
          <a:lstStyle/>
          <a:p>
            <a:pPr eaLnBrk="1" hangingPunct="1">
              <a:spcBef>
                <a:spcPts val="1800"/>
              </a:spcBef>
            </a:pPr>
            <a:r>
              <a:rPr lang="en-US" sz="4800" smtClean="0"/>
              <a:t>Freedom of will</a:t>
            </a:r>
          </a:p>
          <a:p>
            <a:pPr eaLnBrk="1" hangingPunct="1">
              <a:spcBef>
                <a:spcPts val="1800"/>
              </a:spcBef>
            </a:pPr>
            <a:r>
              <a:rPr lang="en-US" sz="4800" smtClean="0"/>
              <a:t>Will to meaning</a:t>
            </a:r>
          </a:p>
          <a:p>
            <a:pPr eaLnBrk="1" hangingPunct="1">
              <a:spcBef>
                <a:spcPts val="1800"/>
              </a:spcBef>
            </a:pPr>
            <a:r>
              <a:rPr lang="en-US" sz="4800" smtClean="0"/>
              <a:t>Meaning of life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photos-g.ak.fbcdn.net/hphotos-ak-frc1/428444_503336853060127_900402432_n.png"/>
          <p:cNvPicPr>
            <a:picLocks noChangeAspect="1" noChangeArrowheads="1"/>
          </p:cNvPicPr>
          <p:nvPr/>
        </p:nvPicPr>
        <p:blipFill>
          <a:blip r:embed="rId3" cstate="print"/>
          <a:srcRect/>
          <a:stretch>
            <a:fillRect/>
          </a:stretch>
        </p:blipFill>
        <p:spPr bwMode="auto">
          <a:xfrm>
            <a:off x="1147763" y="0"/>
            <a:ext cx="6880225" cy="746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260350"/>
            <a:ext cx="7024687" cy="1143000"/>
          </a:xfrm>
        </p:spPr>
        <p:txBody>
          <a:bodyPr rtlCol="0">
            <a:normAutofit/>
          </a:bodyPr>
          <a:lstStyle/>
          <a:p>
            <a:pPr eaLnBrk="1" fontAlgn="auto" hangingPunct="1">
              <a:spcAft>
                <a:spcPts val="0"/>
              </a:spcAft>
              <a:defRPr/>
            </a:pPr>
            <a:r>
              <a:rPr lang="en-CA" b="1" dirty="0" smtClean="0">
                <a:solidFill>
                  <a:schemeClr val="tx2">
                    <a:lumMod val="75000"/>
                  </a:schemeClr>
                </a:solidFill>
              </a:rPr>
              <a:t>The 3 Values of Meaning</a:t>
            </a:r>
            <a:endParaRPr lang="en-CA" b="1" dirty="0">
              <a:solidFill>
                <a:schemeClr val="tx2">
                  <a:lumMod val="75000"/>
                </a:schemeClr>
              </a:solidFill>
            </a:endParaRPr>
          </a:p>
        </p:txBody>
      </p:sp>
      <p:sp>
        <p:nvSpPr>
          <p:cNvPr id="3" name="Isosceles Triangle 2"/>
          <p:cNvSpPr/>
          <p:nvPr/>
        </p:nvSpPr>
        <p:spPr>
          <a:xfrm>
            <a:off x="1898650" y="2133600"/>
            <a:ext cx="4824413" cy="38877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2800"/>
          </a:p>
        </p:txBody>
      </p:sp>
      <p:sp>
        <p:nvSpPr>
          <p:cNvPr id="8196" name="TextBox 3"/>
          <p:cNvSpPr txBox="1">
            <a:spLocks noChangeArrowheads="1"/>
          </p:cNvSpPr>
          <p:nvPr/>
        </p:nvSpPr>
        <p:spPr bwMode="auto">
          <a:xfrm>
            <a:off x="3414713" y="1341438"/>
            <a:ext cx="1781175" cy="522287"/>
          </a:xfrm>
          <a:prstGeom prst="rect">
            <a:avLst/>
          </a:prstGeom>
          <a:noFill/>
          <a:ln w="9525">
            <a:noFill/>
            <a:miter lim="800000"/>
            <a:headEnd/>
            <a:tailEnd/>
          </a:ln>
        </p:spPr>
        <p:txBody>
          <a:bodyPr wrap="none">
            <a:spAutoFit/>
          </a:bodyPr>
          <a:lstStyle/>
          <a:p>
            <a:r>
              <a:rPr lang="en-CA" sz="2800" b="1">
                <a:latin typeface="Calibri" pitchFamily="34" charset="0"/>
              </a:rPr>
              <a:t>Attitudinal</a:t>
            </a:r>
          </a:p>
        </p:txBody>
      </p:sp>
      <p:sp>
        <p:nvSpPr>
          <p:cNvPr id="8197" name="TextBox 4"/>
          <p:cNvSpPr txBox="1">
            <a:spLocks noChangeArrowheads="1"/>
          </p:cNvSpPr>
          <p:nvPr/>
        </p:nvSpPr>
        <p:spPr bwMode="auto">
          <a:xfrm>
            <a:off x="203200" y="5805488"/>
            <a:ext cx="1416050" cy="522287"/>
          </a:xfrm>
          <a:prstGeom prst="rect">
            <a:avLst/>
          </a:prstGeom>
          <a:noFill/>
          <a:ln w="9525">
            <a:noFill/>
            <a:miter lim="800000"/>
            <a:headEnd/>
            <a:tailEnd/>
          </a:ln>
        </p:spPr>
        <p:txBody>
          <a:bodyPr wrap="none">
            <a:spAutoFit/>
          </a:bodyPr>
          <a:lstStyle/>
          <a:p>
            <a:r>
              <a:rPr lang="en-CA" sz="2800" b="1">
                <a:latin typeface="Calibri" pitchFamily="34" charset="0"/>
              </a:rPr>
              <a:t>Creative</a:t>
            </a:r>
          </a:p>
        </p:txBody>
      </p:sp>
      <p:sp>
        <p:nvSpPr>
          <p:cNvPr id="8198" name="TextBox 5"/>
          <p:cNvSpPr txBox="1">
            <a:spLocks noChangeArrowheads="1"/>
          </p:cNvSpPr>
          <p:nvPr/>
        </p:nvSpPr>
        <p:spPr bwMode="auto">
          <a:xfrm>
            <a:off x="6977063" y="5805488"/>
            <a:ext cx="1963737" cy="522287"/>
          </a:xfrm>
          <a:prstGeom prst="rect">
            <a:avLst/>
          </a:prstGeom>
          <a:noFill/>
          <a:ln w="9525">
            <a:noFill/>
            <a:miter lim="800000"/>
            <a:headEnd/>
            <a:tailEnd/>
          </a:ln>
        </p:spPr>
        <p:txBody>
          <a:bodyPr wrap="none">
            <a:spAutoFit/>
          </a:bodyPr>
          <a:lstStyle/>
          <a:p>
            <a:r>
              <a:rPr lang="en-CA" sz="2800" b="1">
                <a:latin typeface="Calibri" pitchFamily="34" charset="0"/>
              </a:rPr>
              <a:t>Experiential</a:t>
            </a:r>
          </a:p>
        </p:txBody>
      </p:sp>
      <p:sp>
        <p:nvSpPr>
          <p:cNvPr id="7" name="Oval 6"/>
          <p:cNvSpPr/>
          <p:nvPr/>
        </p:nvSpPr>
        <p:spPr>
          <a:xfrm>
            <a:off x="4070350" y="1916113"/>
            <a:ext cx="482600" cy="504825"/>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2800"/>
          </a:p>
        </p:txBody>
      </p:sp>
      <p:sp>
        <p:nvSpPr>
          <p:cNvPr id="9" name="Oval 8"/>
          <p:cNvSpPr/>
          <p:nvPr/>
        </p:nvSpPr>
        <p:spPr>
          <a:xfrm>
            <a:off x="1663700" y="5656263"/>
            <a:ext cx="482600" cy="504825"/>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2800"/>
          </a:p>
        </p:txBody>
      </p:sp>
      <p:sp>
        <p:nvSpPr>
          <p:cNvPr id="10" name="Oval 9"/>
          <p:cNvSpPr/>
          <p:nvPr/>
        </p:nvSpPr>
        <p:spPr>
          <a:xfrm>
            <a:off x="6481763" y="5656263"/>
            <a:ext cx="482600" cy="504825"/>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175" y="53975"/>
            <a:ext cx="7024688" cy="1143000"/>
          </a:xfrm>
        </p:spPr>
        <p:txBody>
          <a:bodyPr rtlCol="0">
            <a:normAutofit/>
          </a:bodyPr>
          <a:lstStyle/>
          <a:p>
            <a:pPr eaLnBrk="1" fontAlgn="auto" hangingPunct="1">
              <a:spcAft>
                <a:spcPts val="0"/>
              </a:spcAft>
              <a:defRPr/>
            </a:pPr>
            <a:r>
              <a:rPr lang="en-CA" b="1" dirty="0" smtClean="0">
                <a:solidFill>
                  <a:schemeClr val="tx2">
                    <a:lumMod val="75000"/>
                  </a:schemeClr>
                </a:solidFill>
              </a:rPr>
              <a:t>Creative Value</a:t>
            </a:r>
            <a:endParaRPr lang="en-CA" b="1" dirty="0">
              <a:solidFill>
                <a:schemeClr val="tx2">
                  <a:lumMod val="75000"/>
                </a:schemeClr>
              </a:solidFill>
            </a:endParaRPr>
          </a:p>
        </p:txBody>
      </p:sp>
      <p:pic>
        <p:nvPicPr>
          <p:cNvPr id="9219" name="Picture 2" descr="http://a4.sphotos.ak.fbcdn.net/hphotos-ak-ash4/303468_365062016887612_985665212_n.jpg"/>
          <p:cNvPicPr>
            <a:picLocks noChangeAspect="1" noChangeArrowheads="1"/>
          </p:cNvPicPr>
          <p:nvPr/>
        </p:nvPicPr>
        <p:blipFill>
          <a:blip r:embed="rId3" cstate="print"/>
          <a:srcRect/>
          <a:stretch>
            <a:fillRect/>
          </a:stretch>
        </p:blipFill>
        <p:spPr bwMode="auto">
          <a:xfrm>
            <a:off x="971550" y="1071563"/>
            <a:ext cx="7272338" cy="545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198438"/>
            <a:ext cx="7024687" cy="1143000"/>
          </a:xfrm>
        </p:spPr>
        <p:txBody>
          <a:bodyPr rtlCol="0">
            <a:normAutofit/>
          </a:bodyPr>
          <a:lstStyle/>
          <a:p>
            <a:pPr eaLnBrk="1" fontAlgn="auto" hangingPunct="1">
              <a:spcAft>
                <a:spcPts val="0"/>
              </a:spcAft>
              <a:defRPr/>
            </a:pPr>
            <a:r>
              <a:rPr lang="en-CA" b="1" dirty="0" smtClean="0">
                <a:solidFill>
                  <a:schemeClr val="tx2">
                    <a:lumMod val="75000"/>
                  </a:schemeClr>
                </a:solidFill>
              </a:rPr>
              <a:t>Experiential Value</a:t>
            </a:r>
            <a:endParaRPr lang="en-CA" b="1" dirty="0">
              <a:solidFill>
                <a:schemeClr val="tx2">
                  <a:lumMod val="75000"/>
                </a:schemeClr>
              </a:solidFill>
            </a:endParaRPr>
          </a:p>
        </p:txBody>
      </p:sp>
      <p:pic>
        <p:nvPicPr>
          <p:cNvPr id="10243" name="Picture 2" descr="http://a5.sphotos.ak.fbcdn.net/hphotos-ak-snc6/198399_365063523554128_162677933792689_973269_696925821_n.jpg"/>
          <p:cNvPicPr>
            <a:picLocks noChangeAspect="1" noChangeArrowheads="1"/>
          </p:cNvPicPr>
          <p:nvPr/>
        </p:nvPicPr>
        <p:blipFill>
          <a:blip r:embed="rId3" cstate="print"/>
          <a:srcRect/>
          <a:stretch>
            <a:fillRect/>
          </a:stretch>
        </p:blipFill>
        <p:spPr bwMode="auto">
          <a:xfrm>
            <a:off x="1692275" y="1196975"/>
            <a:ext cx="5791200" cy="568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TotalTime>
  <Words>1349</Words>
  <Application>Microsoft Office PowerPoint</Application>
  <PresentationFormat>On-screen Show (4:3)</PresentationFormat>
  <Paragraphs>122</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 Rounded MT Bold</vt:lpstr>
      <vt:lpstr>Arial</vt:lpstr>
      <vt:lpstr>Calibri</vt:lpstr>
      <vt:lpstr>Wingdings 2</vt:lpstr>
      <vt:lpstr>Office Theme</vt:lpstr>
      <vt:lpstr>M4L 2013 Lesson 5 What is the meaning of meaning? </vt:lpstr>
      <vt:lpstr>Overview</vt:lpstr>
      <vt:lpstr>Every real change begins with belief.</vt:lpstr>
      <vt:lpstr>Meaning is based on beliefs.</vt:lpstr>
      <vt:lpstr>The Three Basic Tenets of Logotherapy</vt:lpstr>
      <vt:lpstr>Slide 6</vt:lpstr>
      <vt:lpstr>The 3 Values of Meaning</vt:lpstr>
      <vt:lpstr>Creative Value</vt:lpstr>
      <vt:lpstr>Experiential Value</vt:lpstr>
      <vt:lpstr>Attitudinal Value</vt:lpstr>
      <vt:lpstr>The Defiant Human Spirit</vt:lpstr>
      <vt:lpstr>Slide 12</vt:lpstr>
      <vt:lpstr>Slide 13</vt:lpstr>
      <vt:lpstr>Meaning is the key to resilience.</vt:lpstr>
      <vt:lpstr>Frankl’s 7 Principles of Meaning</vt:lpstr>
      <vt:lpstr>Meaning means PURE =  Purpose + Understanding + Responsibility + Enjoyment</vt:lpstr>
      <vt:lpstr>Purpose</vt:lpstr>
      <vt:lpstr>Understanding</vt:lpstr>
      <vt:lpstr>Responsibility</vt:lpstr>
      <vt:lpstr>Enjoyment/Evaluation</vt:lpstr>
      <vt:lpstr>Conclusion: What is the meaning of meaning?</vt:lpstr>
      <vt:lpstr>The PURE way to a  Meaningful Relationship</vt:lpstr>
      <vt:lpstr>The Challenge of Meaningful Living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M4L 2013 Lesson 5: What is the meaning of meaning?</dc:title>
  <dc:creator>Wong</dc:creator>
  <cp:lastModifiedBy>Teresa</cp:lastModifiedBy>
  <cp:revision>25</cp:revision>
  <dcterms:created xsi:type="dcterms:W3CDTF">2013-05-03T19:48:51Z</dcterms:created>
  <dcterms:modified xsi:type="dcterms:W3CDTF">2020-09-07T14:36:58Z</dcterms:modified>
</cp:coreProperties>
</file>