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256" r:id="rId2"/>
    <p:sldId id="318" r:id="rId3"/>
    <p:sldId id="333" r:id="rId4"/>
    <p:sldId id="313" r:id="rId5"/>
    <p:sldId id="319" r:id="rId6"/>
    <p:sldId id="339" r:id="rId7"/>
    <p:sldId id="320" r:id="rId8"/>
    <p:sldId id="324" r:id="rId9"/>
    <p:sldId id="322" r:id="rId10"/>
    <p:sldId id="323" r:id="rId11"/>
    <p:sldId id="334" r:id="rId12"/>
    <p:sldId id="328" r:id="rId13"/>
    <p:sldId id="315" r:id="rId14"/>
    <p:sldId id="326" r:id="rId15"/>
    <p:sldId id="332" r:id="rId16"/>
    <p:sldId id="337" r:id="rId17"/>
    <p:sldId id="336" r:id="rId18"/>
    <p:sldId id="325" r:id="rId19"/>
    <p:sldId id="327" r:id="rId20"/>
    <p:sldId id="329" r:id="rId21"/>
    <p:sldId id="309" r:id="rId22"/>
    <p:sldId id="310" r:id="rId23"/>
    <p:sldId id="311" r:id="rId24"/>
    <p:sldId id="312" r:id="rId25"/>
    <p:sldId id="338" r:id="rId26"/>
    <p:sldId id="330" r:id="rId27"/>
    <p:sldId id="302"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77341" autoAdjust="0"/>
  </p:normalViewPr>
  <p:slideViewPr>
    <p:cSldViewPr>
      <p:cViewPr>
        <p:scale>
          <a:sx n="58" d="100"/>
          <a:sy n="58" d="100"/>
        </p:scale>
        <p:origin x="-2016" y="-23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E8FF66-071C-4C8C-AAAE-F0616C29C8B9}" type="datetimeFigureOut">
              <a:rPr lang="en-CA"/>
              <a:pPr>
                <a:defRPr/>
              </a:pPr>
              <a:t>10/01/20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3E20AF-73C2-411B-912C-824A2E1831D7}"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Dogs do not pray or worship. They do not stare at the stars and experience a sense of awe; nor do they cry to God for help in times of trouble. Children have this capacity.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Another important adaptive function of the meaning quest is that it helps us navigate through the minefield and mazes of life and enables us to arrive at our destination.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Most importantly, our capacity for meaning seeking and meaning making enables us to transform negatives into positives and gives us reasons for surviving adversities.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This is one of Frankl's most favourite quotes.</a:t>
            </a:r>
          </a:p>
          <a:p>
            <a:pPr eaLnBrk="1" hangingPunct="1">
              <a:spcBef>
                <a:spcPct val="0"/>
              </a:spcBef>
            </a:pPr>
            <a:endParaRPr lang="en-CA" smtClean="0"/>
          </a:p>
        </p:txBody>
      </p:sp>
      <p:sp>
        <p:nvSpPr>
          <p:cNvPr id="45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E68E81-A293-428B-B405-47C43267F3E4}" type="slidenum">
              <a:rPr lang="en-CA" sz="1200">
                <a:latin typeface="Calibri" pitchFamily="34" charset="0"/>
              </a:rPr>
              <a:pPr algn="r"/>
              <a:t>19</a:t>
            </a:fld>
            <a:endParaRPr lang="en-CA"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Finally, meaning shows us the pathways to live a rewarding, fulfilling life. More specifically, meaning is a four-fold blessing. It shows us four pathways to make like worth living.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If you choose the meaning-mindset, you can still find fulfillment, even when you fail to complete your mission (Examples: revolutionaries and heroes of faith in Hebrew chapter 11 of the Bible). </a:t>
            </a:r>
            <a:r>
              <a:rPr lang="en-CA" smtClean="0"/>
              <a:t>Failure is no failure when one pursues a virtuous and noble mission for the common good.</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To live a worthy life, you need to set a worthy life goal – a goal that is worth dying for. </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C519AC-1144-4B77-9F14-149628F7AB40}" type="slidenum">
              <a:rPr lang="en-CA" smtClean="0"/>
              <a:pPr fontAlgn="base">
                <a:spcBef>
                  <a:spcPct val="0"/>
                </a:spcBef>
                <a:spcAft>
                  <a:spcPct val="0"/>
                </a:spcAft>
                <a:defRPr/>
              </a:pPr>
              <a:t>27</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What sets us apart from robots and other animals is our unlimited capacity for meaning-seeking, meaning-making and meaning-reconstruction.</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FC00E-A41F-4964-BD51-05A9C8D070FF}" type="slidenum">
              <a:rPr lang="en-CA" smtClean="0"/>
              <a:pPr fontAlgn="base">
                <a:spcBef>
                  <a:spcPct val="0"/>
                </a:spcBef>
                <a:spcAft>
                  <a:spcPct val="0"/>
                </a:spcAft>
                <a:defRPr/>
              </a:pPr>
              <a:t>4</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The human quest for meaning is a universal story since antiquity.</a:t>
            </a:r>
          </a:p>
          <a:p>
            <a:pPr eaLnBrk="1" hangingPunct="1">
              <a:spcBef>
                <a:spcPct val="0"/>
              </a:spcBef>
            </a:pPr>
            <a:r>
              <a:rPr lang="en-CA" smtClean="0"/>
              <a:t>The quest for meaning reflects the universal human need to be fully alive and fully human.</a:t>
            </a:r>
          </a:p>
        </p:txBody>
      </p:sp>
      <p:sp>
        <p:nvSpPr>
          <p:cNvPr id="358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9524C6-A7AE-4C1F-84C0-CDD389FAB2F5}" type="slidenum">
              <a:rPr lang="en-CA" sz="1200">
                <a:latin typeface="Calibri" pitchFamily="34" charset="0"/>
              </a:rPr>
              <a:pPr algn="r"/>
              <a:t>5</a:t>
            </a:fld>
            <a:endParaRPr lang="en-CA"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best evidence that we are hardwired for meaning is that children everywhere ask the same question: Why, why, why. They want to understand not only how nature works, but more importantly, how to make adults behave the way they do. They are not only naïve scientists; they are also naïve psychologists. Their curiosity enables them to grow and survive.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evidence of the human quest for meaning can also be found in the development of religions.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The quest for meaning is also found in philosophical writings in East and West. Like religion, philosophy is a source of wisdom helping us to understand who we are and how to live.</a:t>
            </a:r>
          </a:p>
        </p:txBody>
      </p:sp>
      <p:sp>
        <p:nvSpPr>
          <p:cNvPr id="38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278C0AD-8635-459E-BADF-664A392D5F17}" type="slidenum">
              <a:rPr lang="en-CA" sz="1200">
                <a:latin typeface="Calibri" pitchFamily="34" charset="0"/>
              </a:rPr>
              <a:pPr algn="r"/>
              <a:t>12</a:t>
            </a:fld>
            <a:endParaRPr lang="en-CA"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is a profound statement about the fact that human beings are different from all other animals, because they have a hunger for something spiritual. They have a hole in their soul, a vacuum in their heart which can only be filled by something spiritual and transcendental.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Maslow has added self-transcendence as the highest level of human needs.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quest for meaning is not only a universal human need, but also a powerful capacity for survival and flourishing.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50EAFB9-45B1-450A-9869-EB3AC4322E7A}" type="datetimeFigureOut">
              <a:rPr lang="en-CA"/>
              <a:pPr>
                <a:defRPr/>
              </a:pPr>
              <a:t>10/01/20</a:t>
            </a:fld>
            <a:endParaRPr lang="en-CA"/>
          </a:p>
        </p:txBody>
      </p:sp>
      <p:sp>
        <p:nvSpPr>
          <p:cNvPr id="5" name="Footer Placeholder 18"/>
          <p:cNvSpPr>
            <a:spLocks noGrp="1"/>
          </p:cNvSpPr>
          <p:nvPr>
            <p:ph type="ftr" sz="quarter" idx="11"/>
          </p:nvPr>
        </p:nvSpPr>
        <p:spPr/>
        <p:txBody>
          <a:bodyPr/>
          <a:lstStyle>
            <a:lvl1pPr>
              <a:defRPr/>
            </a:lvl1pPr>
          </a:lstStyle>
          <a:p>
            <a:pPr>
              <a:defRPr/>
            </a:pPr>
            <a:endParaRPr lang="en-CA"/>
          </a:p>
        </p:txBody>
      </p:sp>
      <p:sp>
        <p:nvSpPr>
          <p:cNvPr id="6" name="Slide Number Placeholder 26"/>
          <p:cNvSpPr>
            <a:spLocks noGrp="1"/>
          </p:cNvSpPr>
          <p:nvPr>
            <p:ph type="sldNum" sz="quarter" idx="12"/>
          </p:nvPr>
        </p:nvSpPr>
        <p:spPr/>
        <p:txBody>
          <a:bodyPr/>
          <a:lstStyle>
            <a:lvl1pPr>
              <a:defRPr/>
            </a:lvl1pPr>
          </a:lstStyle>
          <a:p>
            <a:pPr>
              <a:defRPr/>
            </a:pPr>
            <a:fld id="{0C47BF9C-A494-405F-86E6-34DAB6F2D7A3}"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42F949A-2C1A-4406-B264-B87762E9C4C8}" type="datetimeFigureOut">
              <a:rPr lang="en-CA"/>
              <a:pPr>
                <a:defRPr/>
              </a:pPr>
              <a:t>10/01/20</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C8FF82C5-7F03-47E3-B379-608CECA88299}"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372E597-A654-4C37-A702-B48B8B1D23C0}" type="datetimeFigureOut">
              <a:rPr lang="en-CA"/>
              <a:pPr>
                <a:defRPr/>
              </a:pPr>
              <a:t>10/01/20</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EF1C99A7-A1BB-4EA1-9BCF-EF378C8C154B}"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13E4A8-AEBE-49BB-A43D-0EC943389670}" type="datetimeFigureOut">
              <a:rPr lang="en-CA"/>
              <a:pPr>
                <a:defRPr/>
              </a:pPr>
              <a:t>10/01/20</a:t>
            </a:fld>
            <a:endParaRPr lang="en-CA"/>
          </a:p>
        </p:txBody>
      </p:sp>
      <p:sp>
        <p:nvSpPr>
          <p:cNvPr id="5" name="Footer Placeholder 21"/>
          <p:cNvSpPr>
            <a:spLocks noGrp="1"/>
          </p:cNvSpPr>
          <p:nvPr>
            <p:ph type="ftr" sz="quarter" idx="11"/>
          </p:nvPr>
        </p:nvSpPr>
        <p:spPr/>
        <p:txBody>
          <a:bodyPr/>
          <a:lstStyle>
            <a:lvl1pPr>
              <a:defRPr/>
            </a:lvl1pPr>
          </a:lstStyle>
          <a:p>
            <a:pPr>
              <a:defRPr/>
            </a:pPr>
            <a:endParaRPr lang="en-CA"/>
          </a:p>
        </p:txBody>
      </p:sp>
      <p:sp>
        <p:nvSpPr>
          <p:cNvPr id="6" name="Slide Number Placeholder 17"/>
          <p:cNvSpPr>
            <a:spLocks noGrp="1"/>
          </p:cNvSpPr>
          <p:nvPr>
            <p:ph type="sldNum" sz="quarter" idx="12"/>
          </p:nvPr>
        </p:nvSpPr>
        <p:spPr/>
        <p:txBody>
          <a:bodyPr/>
          <a:lstStyle>
            <a:lvl1pPr>
              <a:defRPr/>
            </a:lvl1pPr>
          </a:lstStyle>
          <a:p>
            <a:pPr>
              <a:defRPr/>
            </a:pPr>
            <a:fld id="{E7708B94-5168-4253-AD19-4664466C75F7}"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0316B5-3F89-4DB4-A2B4-1E3FC6B9BED1}" type="datetimeFigureOut">
              <a:rPr lang="en-CA"/>
              <a:pPr>
                <a:defRPr/>
              </a:pPr>
              <a:t>10/01/20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279B4A2-EDEC-42D3-8B50-E2805A162267}"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2D52E05-5FA3-4CDF-AD31-0AE904903DDA}" type="datetimeFigureOut">
              <a:rPr lang="en-CA"/>
              <a:pPr>
                <a:defRPr/>
              </a:pPr>
              <a:t>10/01/20</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FAEAC03D-2612-4AFD-92F8-2964C3022FA6}"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46EF6D0-839C-4C43-9AA6-28C223662EDB}" type="datetimeFigureOut">
              <a:rPr lang="en-CA"/>
              <a:pPr>
                <a:defRPr/>
              </a:pPr>
              <a:t>10/01/20</a:t>
            </a:fld>
            <a:endParaRPr lang="en-CA"/>
          </a:p>
        </p:txBody>
      </p:sp>
      <p:sp>
        <p:nvSpPr>
          <p:cNvPr id="8" name="Footer Placeholder 21"/>
          <p:cNvSpPr>
            <a:spLocks noGrp="1"/>
          </p:cNvSpPr>
          <p:nvPr>
            <p:ph type="ftr" sz="quarter" idx="11"/>
          </p:nvPr>
        </p:nvSpPr>
        <p:spPr/>
        <p:txBody>
          <a:bodyPr/>
          <a:lstStyle>
            <a:lvl1pPr>
              <a:defRPr/>
            </a:lvl1pPr>
          </a:lstStyle>
          <a:p>
            <a:pPr>
              <a:defRPr/>
            </a:pPr>
            <a:endParaRPr lang="en-CA"/>
          </a:p>
        </p:txBody>
      </p:sp>
      <p:sp>
        <p:nvSpPr>
          <p:cNvPr id="9" name="Slide Number Placeholder 17"/>
          <p:cNvSpPr>
            <a:spLocks noGrp="1"/>
          </p:cNvSpPr>
          <p:nvPr>
            <p:ph type="sldNum" sz="quarter" idx="12"/>
          </p:nvPr>
        </p:nvSpPr>
        <p:spPr/>
        <p:txBody>
          <a:bodyPr/>
          <a:lstStyle>
            <a:lvl1pPr>
              <a:defRPr/>
            </a:lvl1pPr>
          </a:lstStyle>
          <a:p>
            <a:pPr>
              <a:defRPr/>
            </a:pPr>
            <a:fld id="{41673C99-E781-4095-8B5A-1EBE8F7A470C}"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7C2EA41-3FBA-49A9-A0FB-3323CCA55301}" type="datetimeFigureOut">
              <a:rPr lang="en-CA"/>
              <a:pPr>
                <a:defRPr/>
              </a:pPr>
              <a:t>10/01/20</a:t>
            </a:fld>
            <a:endParaRPr lang="en-CA"/>
          </a:p>
        </p:txBody>
      </p:sp>
      <p:sp>
        <p:nvSpPr>
          <p:cNvPr id="4" name="Footer Placeholder 21"/>
          <p:cNvSpPr>
            <a:spLocks noGrp="1"/>
          </p:cNvSpPr>
          <p:nvPr>
            <p:ph type="ftr" sz="quarter" idx="11"/>
          </p:nvPr>
        </p:nvSpPr>
        <p:spPr/>
        <p:txBody>
          <a:bodyPr/>
          <a:lstStyle>
            <a:lvl1pPr>
              <a:defRPr/>
            </a:lvl1pPr>
          </a:lstStyle>
          <a:p>
            <a:pPr>
              <a:defRPr/>
            </a:pPr>
            <a:endParaRPr lang="en-CA"/>
          </a:p>
        </p:txBody>
      </p:sp>
      <p:sp>
        <p:nvSpPr>
          <p:cNvPr id="5" name="Slide Number Placeholder 17"/>
          <p:cNvSpPr>
            <a:spLocks noGrp="1"/>
          </p:cNvSpPr>
          <p:nvPr>
            <p:ph type="sldNum" sz="quarter" idx="12"/>
          </p:nvPr>
        </p:nvSpPr>
        <p:spPr/>
        <p:txBody>
          <a:bodyPr/>
          <a:lstStyle>
            <a:lvl1pPr>
              <a:defRPr/>
            </a:lvl1pPr>
          </a:lstStyle>
          <a:p>
            <a:pPr>
              <a:defRPr/>
            </a:pPr>
            <a:fld id="{79166789-23FA-479C-8F35-027B12F44A4F}"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8C62C1F-F34A-49AD-9CC7-0ABB4653E31C}" type="datetimeFigureOut">
              <a:rPr lang="en-CA"/>
              <a:pPr>
                <a:defRPr/>
              </a:pPr>
              <a:t>10/01/20</a:t>
            </a:fld>
            <a:endParaRPr lang="en-CA"/>
          </a:p>
        </p:txBody>
      </p:sp>
      <p:sp>
        <p:nvSpPr>
          <p:cNvPr id="3" name="Footer Placeholder 21"/>
          <p:cNvSpPr>
            <a:spLocks noGrp="1"/>
          </p:cNvSpPr>
          <p:nvPr>
            <p:ph type="ftr" sz="quarter" idx="11"/>
          </p:nvPr>
        </p:nvSpPr>
        <p:spPr/>
        <p:txBody>
          <a:bodyPr/>
          <a:lstStyle>
            <a:lvl1pPr>
              <a:defRPr/>
            </a:lvl1pPr>
          </a:lstStyle>
          <a:p>
            <a:pPr>
              <a:defRPr/>
            </a:pPr>
            <a:endParaRPr lang="en-CA"/>
          </a:p>
        </p:txBody>
      </p:sp>
      <p:sp>
        <p:nvSpPr>
          <p:cNvPr id="4" name="Slide Number Placeholder 17"/>
          <p:cNvSpPr>
            <a:spLocks noGrp="1"/>
          </p:cNvSpPr>
          <p:nvPr>
            <p:ph type="sldNum" sz="quarter" idx="12"/>
          </p:nvPr>
        </p:nvSpPr>
        <p:spPr/>
        <p:txBody>
          <a:bodyPr/>
          <a:lstStyle>
            <a:lvl1pPr>
              <a:defRPr/>
            </a:lvl1pPr>
          </a:lstStyle>
          <a:p>
            <a:pPr>
              <a:defRPr/>
            </a:pPr>
            <a:fld id="{BDF09ED3-4321-438D-A336-CD5F4066B5AE}"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51FB083-ED80-4DA8-8352-32B2A6B84C9E}" type="datetimeFigureOut">
              <a:rPr lang="en-CA"/>
              <a:pPr>
                <a:defRPr/>
              </a:pPr>
              <a:t>10/01/20</a:t>
            </a:fld>
            <a:endParaRPr lang="en-CA"/>
          </a:p>
        </p:txBody>
      </p:sp>
      <p:sp>
        <p:nvSpPr>
          <p:cNvPr id="6" name="Footer Placeholder 21"/>
          <p:cNvSpPr>
            <a:spLocks noGrp="1"/>
          </p:cNvSpPr>
          <p:nvPr>
            <p:ph type="ftr" sz="quarter" idx="11"/>
          </p:nvPr>
        </p:nvSpPr>
        <p:spPr/>
        <p:txBody>
          <a:bodyPr/>
          <a:lstStyle>
            <a:lvl1pPr>
              <a:defRPr/>
            </a:lvl1pPr>
          </a:lstStyle>
          <a:p>
            <a:pPr>
              <a:defRPr/>
            </a:pPr>
            <a:endParaRPr lang="en-CA"/>
          </a:p>
        </p:txBody>
      </p:sp>
      <p:sp>
        <p:nvSpPr>
          <p:cNvPr id="7" name="Slide Number Placeholder 17"/>
          <p:cNvSpPr>
            <a:spLocks noGrp="1"/>
          </p:cNvSpPr>
          <p:nvPr>
            <p:ph type="sldNum" sz="quarter" idx="12"/>
          </p:nvPr>
        </p:nvSpPr>
        <p:spPr/>
        <p:txBody>
          <a:bodyPr/>
          <a:lstStyle>
            <a:lvl1pPr>
              <a:defRPr/>
            </a:lvl1pPr>
          </a:lstStyle>
          <a:p>
            <a:pPr>
              <a:defRPr/>
            </a:pPr>
            <a:fld id="{A424F048-3F4B-4964-9BD6-615A538F36BE}"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77147E6-0546-40CA-B9B2-F286576A50D2}" type="datetimeFigureOut">
              <a:rPr lang="en-CA"/>
              <a:pPr>
                <a:defRPr/>
              </a:pPr>
              <a:t>10/01/20</a:t>
            </a:fld>
            <a:endParaRPr lang="en-CA"/>
          </a:p>
        </p:txBody>
      </p:sp>
      <p:sp>
        <p:nvSpPr>
          <p:cNvPr id="10" name="Footer Placeholder 5"/>
          <p:cNvSpPr>
            <a:spLocks noGrp="1"/>
          </p:cNvSpPr>
          <p:nvPr>
            <p:ph type="ftr" sz="quarter" idx="11"/>
          </p:nvPr>
        </p:nvSpPr>
        <p:spPr/>
        <p:txBody>
          <a:bodyPr/>
          <a:lstStyle>
            <a:lvl1pPr>
              <a:defRPr/>
            </a:lvl1pPr>
          </a:lstStyle>
          <a:p>
            <a:pPr>
              <a:defRPr/>
            </a:pPr>
            <a:endParaRPr lang="en-CA"/>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24572A0-EFDC-45A0-B2B9-E5266064F3D9}"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7817287-C636-48A1-8118-BE9D51681A05}" type="datetimeFigureOut">
              <a:rPr lang="en-CA"/>
              <a:pPr>
                <a:defRPr/>
              </a:pPr>
              <a:t>10/01/20</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C7DDC3D-26FF-433D-B763-ADBF1B30C852}" type="slidenum">
              <a:rPr lang="en-CA"/>
              <a:pPr>
                <a:defRPr/>
              </a:pPr>
              <a:t>‹#›</a:t>
            </a:fld>
            <a:endParaRPr lang="en-CA"/>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88" r:id="rId1"/>
    <p:sldLayoutId id="2147483780" r:id="rId2"/>
    <p:sldLayoutId id="2147483789" r:id="rId3"/>
    <p:sldLayoutId id="2147483781" r:id="rId4"/>
    <p:sldLayoutId id="2147483782" r:id="rId5"/>
    <p:sldLayoutId id="2147483783" r:id="rId6"/>
    <p:sldLayoutId id="2147483784" r:id="rId7"/>
    <p:sldLayoutId id="2147483785" r:id="rId8"/>
    <p:sldLayoutId id="2147483790" r:id="rId9"/>
    <p:sldLayoutId id="2147483786" r:id="rId10"/>
    <p:sldLayoutId id="214748378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482" y="1875060"/>
            <a:ext cx="7851648" cy="1828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auto" hangingPunct="1">
              <a:spcAft>
                <a:spcPts val="0"/>
              </a:spcAft>
              <a:defRPr/>
            </a:pPr>
            <a:r>
              <a:rPr lang="en-CA" dirty="0" smtClean="0"/>
              <a:t>What is the meaning of meaning in life?</a:t>
            </a:r>
            <a:endParaRPr lang="en-CA" dirty="0"/>
          </a:p>
        </p:txBody>
      </p:sp>
      <p:sp>
        <p:nvSpPr>
          <p:cNvPr id="5123" name="Subtitle 2"/>
          <p:cNvSpPr>
            <a:spLocks noGrp="1"/>
          </p:cNvSpPr>
          <p:nvPr>
            <p:ph type="subTitle" idx="1"/>
          </p:nvPr>
        </p:nvSpPr>
        <p:spPr>
          <a:xfrm>
            <a:off x="604838" y="3908425"/>
            <a:ext cx="7854950" cy="1752600"/>
          </a:xfrm>
        </p:spPr>
        <p:txBody>
          <a:bodyPr/>
          <a:lstStyle/>
          <a:p>
            <a:pPr marR="0" eaLnBrk="1" hangingPunct="1"/>
            <a:r>
              <a:rPr lang="en-CA" sz="3000" smtClean="0"/>
              <a:t>Embark on the quest for meaning.</a:t>
            </a:r>
          </a:p>
          <a:p>
            <a:pPr marR="0" eaLnBrk="1" hangingPunct="1"/>
            <a:r>
              <a:rPr lang="en-CA" sz="3000" smtClean="0"/>
              <a:t>© Paul T. P. Wong, Ph.D, C.Psych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252413" y="620713"/>
            <a:ext cx="9144000" cy="1143000"/>
          </a:xfrm>
        </p:spPr>
        <p:txBody>
          <a:bodyPr/>
          <a:lstStyle/>
          <a:p>
            <a:pPr eaLnBrk="1" hangingPunct="1"/>
            <a:r>
              <a:rPr lang="en-US" sz="4600" smtClean="0"/>
              <a:t>Lao Tsu’s quest for meaning in China</a:t>
            </a:r>
          </a:p>
        </p:txBody>
      </p:sp>
      <p:pic>
        <p:nvPicPr>
          <p:cNvPr id="14339" name="Picture 5" descr="Photo: The Chinese search for meaning began with Lao Tsu."/>
          <p:cNvPicPr>
            <a:picLocks noChangeAspect="1" noChangeArrowheads="1"/>
          </p:cNvPicPr>
          <p:nvPr/>
        </p:nvPicPr>
        <p:blipFill>
          <a:blip r:embed="rId2" cstate="print"/>
          <a:srcRect/>
          <a:stretch>
            <a:fillRect/>
          </a:stretch>
        </p:blipFill>
        <p:spPr bwMode="auto">
          <a:xfrm>
            <a:off x="2268538" y="2060575"/>
            <a:ext cx="460692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917575"/>
            <a:ext cx="8229600" cy="1143000"/>
          </a:xfrm>
        </p:spPr>
        <p:txBody>
          <a:bodyPr/>
          <a:lstStyle/>
          <a:p>
            <a:r>
              <a:rPr lang="en-US" sz="4600" smtClean="0"/>
              <a:t>The quest for meaning is the mother of all religions.</a:t>
            </a:r>
          </a:p>
        </p:txBody>
      </p:sp>
      <p:pic>
        <p:nvPicPr>
          <p:cNvPr id="15363" name="Picture 5" descr="181202_373727696021044_1666615002_n"/>
          <p:cNvPicPr>
            <a:picLocks noChangeAspect="1" noChangeArrowheads="1"/>
          </p:cNvPicPr>
          <p:nvPr/>
        </p:nvPicPr>
        <p:blipFill>
          <a:blip r:embed="rId2" cstate="print"/>
          <a:srcRect/>
          <a:stretch>
            <a:fillRect/>
          </a:stretch>
        </p:blipFill>
        <p:spPr bwMode="auto">
          <a:xfrm>
            <a:off x="2124075" y="2082800"/>
            <a:ext cx="4751388" cy="4730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85763" y="476250"/>
            <a:ext cx="8939212" cy="1143000"/>
          </a:xfrm>
        </p:spPr>
        <p:txBody>
          <a:bodyPr/>
          <a:lstStyle/>
          <a:p>
            <a:pPr eaLnBrk="1" hangingPunct="1"/>
            <a:r>
              <a:rPr lang="en-CA" sz="4600" smtClean="0"/>
              <a:t>We need wisdom to guide our ways</a:t>
            </a:r>
          </a:p>
        </p:txBody>
      </p:sp>
      <p:pic>
        <p:nvPicPr>
          <p:cNvPr id="16387" name="Picture 2" descr="http://a3.sphotos.ak.fbcdn.net/hphotos-ak-snc7/599764_369749489752198_511923151_n.jpg"/>
          <p:cNvPicPr>
            <a:picLocks noChangeAspect="1" noChangeArrowheads="1"/>
          </p:cNvPicPr>
          <p:nvPr/>
        </p:nvPicPr>
        <p:blipFill>
          <a:blip r:embed="rId3" cstate="print"/>
          <a:srcRect/>
          <a:stretch>
            <a:fillRect/>
          </a:stretch>
        </p:blipFill>
        <p:spPr bwMode="auto">
          <a:xfrm>
            <a:off x="1908175" y="1700213"/>
            <a:ext cx="48958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74650" y="1133475"/>
            <a:ext cx="8518525" cy="1143000"/>
          </a:xfrm>
        </p:spPr>
        <p:txBody>
          <a:bodyPr/>
          <a:lstStyle/>
          <a:p>
            <a:pPr eaLnBrk="1" hangingPunct="1"/>
            <a:r>
              <a:rPr lang="en-CA" sz="4600" smtClean="0"/>
              <a:t>Human beings have more than physical needs</a:t>
            </a:r>
          </a:p>
        </p:txBody>
      </p:sp>
      <p:pic>
        <p:nvPicPr>
          <p:cNvPr id="17411" name="Picture 2" descr="http://www.virtuousplanet.com/shops/userimages/00005/00000000072/section/00000000000000018739.png"/>
          <p:cNvPicPr>
            <a:picLocks noChangeAspect="1" noChangeArrowheads="1"/>
          </p:cNvPicPr>
          <p:nvPr/>
        </p:nvPicPr>
        <p:blipFill>
          <a:blip r:embed="rId3" cstate="print"/>
          <a:srcRect/>
          <a:stretch>
            <a:fillRect/>
          </a:stretch>
        </p:blipFill>
        <p:spPr bwMode="auto">
          <a:xfrm>
            <a:off x="2268538" y="2154238"/>
            <a:ext cx="4441825" cy="444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79388" y="620713"/>
            <a:ext cx="8964612" cy="1143000"/>
          </a:xfrm>
        </p:spPr>
        <p:txBody>
          <a:bodyPr/>
          <a:lstStyle/>
          <a:p>
            <a:pPr eaLnBrk="1" hangingPunct="1"/>
            <a:r>
              <a:rPr lang="en-CA" sz="4600" smtClean="0"/>
              <a:t>We have spiritual &amp; existential needs</a:t>
            </a:r>
          </a:p>
        </p:txBody>
      </p:sp>
      <p:pic>
        <p:nvPicPr>
          <p:cNvPr id="18435" name="Picture 2" descr="http://www.soulkadee.com/images/maslow.jpg"/>
          <p:cNvPicPr>
            <a:picLocks noChangeAspect="1" noChangeArrowheads="1"/>
          </p:cNvPicPr>
          <p:nvPr/>
        </p:nvPicPr>
        <p:blipFill>
          <a:blip r:embed="rId3" cstate="print"/>
          <a:srcRect/>
          <a:stretch>
            <a:fillRect/>
          </a:stretch>
        </p:blipFill>
        <p:spPr bwMode="auto">
          <a:xfrm>
            <a:off x="2051050" y="1844675"/>
            <a:ext cx="4897438"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250825" y="1422400"/>
            <a:ext cx="9074150" cy="1143000"/>
          </a:xfrm>
        </p:spPr>
        <p:txBody>
          <a:bodyPr/>
          <a:lstStyle/>
          <a:p>
            <a:pPr eaLnBrk="1" hangingPunct="1"/>
            <a:r>
              <a:rPr lang="en-US" sz="3600" smtClean="0"/>
              <a:t>The capacity for meaning-seeking &amp; meaning-making is a powerful tool for healing &amp; flourishing</a:t>
            </a:r>
          </a:p>
        </p:txBody>
      </p:sp>
      <p:pic>
        <p:nvPicPr>
          <p:cNvPr id="19459" name="Picture 6" descr="7th Biennial Meaning Conference - July 26-29 - Toronto"/>
          <p:cNvPicPr>
            <a:picLocks noChangeAspect="1" noChangeArrowheads="1"/>
          </p:cNvPicPr>
          <p:nvPr/>
        </p:nvPicPr>
        <p:blipFill>
          <a:blip r:embed="rId3" cstate="print"/>
          <a:srcRect/>
          <a:stretch>
            <a:fillRect/>
          </a:stretch>
        </p:blipFill>
        <p:spPr bwMode="auto">
          <a:xfrm>
            <a:off x="611188" y="2708275"/>
            <a:ext cx="792638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68313" y="692150"/>
            <a:ext cx="8229600" cy="1143000"/>
          </a:xfrm>
        </p:spPr>
        <p:txBody>
          <a:bodyPr/>
          <a:lstStyle/>
          <a:p>
            <a:r>
              <a:rPr lang="en-US" sz="4600" smtClean="0"/>
              <a:t>Meaning provides a double cure:</a:t>
            </a:r>
          </a:p>
        </p:txBody>
      </p:sp>
      <p:sp>
        <p:nvSpPr>
          <p:cNvPr id="20483" name="Rectangle 3"/>
          <p:cNvSpPr>
            <a:spLocks noGrp="1"/>
          </p:cNvSpPr>
          <p:nvPr>
            <p:ph type="body" idx="1"/>
          </p:nvPr>
        </p:nvSpPr>
        <p:spPr>
          <a:xfrm>
            <a:off x="457200" y="1922463"/>
            <a:ext cx="8229600" cy="4389437"/>
          </a:xfrm>
        </p:spPr>
        <p:txBody>
          <a:bodyPr/>
          <a:lstStyle/>
          <a:p>
            <a:pPr>
              <a:buFont typeface="Wingdings 2" pitchFamily="18" charset="2"/>
              <a:buNone/>
            </a:pPr>
            <a:r>
              <a:rPr lang="en-US" smtClean="0"/>
              <a:t>Repair what is broken and prevent what is harmful</a:t>
            </a:r>
          </a:p>
        </p:txBody>
      </p:sp>
      <p:pic>
        <p:nvPicPr>
          <p:cNvPr id="20484" name="Picture 5" descr="598930_373454919381655_1490669473_n"/>
          <p:cNvPicPr>
            <a:picLocks noChangeAspect="1" noChangeArrowheads="1"/>
          </p:cNvPicPr>
          <p:nvPr/>
        </p:nvPicPr>
        <p:blipFill>
          <a:blip r:embed="rId2" cstate="print"/>
          <a:srcRect/>
          <a:stretch>
            <a:fillRect/>
          </a:stretch>
        </p:blipFill>
        <p:spPr bwMode="auto">
          <a:xfrm>
            <a:off x="1331913" y="2636838"/>
            <a:ext cx="5832475" cy="38687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457200" y="1062038"/>
            <a:ext cx="8229600" cy="1143000"/>
          </a:xfrm>
        </p:spPr>
        <p:txBody>
          <a:bodyPr/>
          <a:lstStyle/>
          <a:p>
            <a:pPr eaLnBrk="1" hangingPunct="1"/>
            <a:r>
              <a:rPr lang="en-US" sz="4600" smtClean="0"/>
              <a:t>It takes meaning to navigate us through life</a:t>
            </a:r>
          </a:p>
        </p:txBody>
      </p:sp>
      <p:pic>
        <p:nvPicPr>
          <p:cNvPr id="21507" name="Picture 5" descr="Photo: It takes life intelligence to navigate through the mazes, minefields, and achieve your life goals."/>
          <p:cNvPicPr>
            <a:picLocks noChangeAspect="1" noChangeArrowheads="1"/>
          </p:cNvPicPr>
          <p:nvPr/>
        </p:nvPicPr>
        <p:blipFill>
          <a:blip r:embed="rId3" cstate="print"/>
          <a:srcRect/>
          <a:stretch>
            <a:fillRect/>
          </a:stretch>
        </p:blipFill>
        <p:spPr bwMode="auto">
          <a:xfrm>
            <a:off x="2268538" y="2181225"/>
            <a:ext cx="4702175" cy="470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1062038"/>
            <a:ext cx="8229600" cy="1143000"/>
          </a:xfrm>
        </p:spPr>
        <p:txBody>
          <a:bodyPr/>
          <a:lstStyle/>
          <a:p>
            <a:pPr eaLnBrk="1" hangingPunct="1"/>
            <a:r>
              <a:rPr lang="en-US" sz="4600" smtClean="0"/>
              <a:t>We need a sense of meaning and purpose to survive</a:t>
            </a:r>
          </a:p>
        </p:txBody>
      </p:sp>
      <p:pic>
        <p:nvPicPr>
          <p:cNvPr id="22531" name="Picture 5" descr="Photo: I will survive anything as long as I have a reason for living."/>
          <p:cNvPicPr>
            <a:picLocks noChangeAspect="1" noChangeArrowheads="1"/>
          </p:cNvPicPr>
          <p:nvPr/>
        </p:nvPicPr>
        <p:blipFill>
          <a:blip r:embed="rId3" cstate="print"/>
          <a:srcRect/>
          <a:stretch>
            <a:fillRect/>
          </a:stretch>
        </p:blipFill>
        <p:spPr bwMode="auto">
          <a:xfrm>
            <a:off x="2339975" y="2389188"/>
            <a:ext cx="4679950" cy="4064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704850"/>
            <a:ext cx="8305800" cy="1143000"/>
          </a:xfrm>
        </p:spPr>
        <p:txBody>
          <a:bodyPr/>
          <a:lstStyle/>
          <a:p>
            <a:pPr eaLnBrk="1" hangingPunct="1"/>
            <a:r>
              <a:rPr lang="en-CA" smtClean="0"/>
              <a:t>Meaning is the key to resilience</a:t>
            </a:r>
          </a:p>
        </p:txBody>
      </p:sp>
      <p:pic>
        <p:nvPicPr>
          <p:cNvPr id="23555" name="Picture 2" descr="http://a2.sphotos.ak.fbcdn.net/hphotos-ak-snc7/598668_368477556546058_898171773_n.jpg"/>
          <p:cNvPicPr>
            <a:picLocks noChangeAspect="1" noChangeArrowheads="1"/>
          </p:cNvPicPr>
          <p:nvPr/>
        </p:nvPicPr>
        <p:blipFill>
          <a:blip r:embed="rId3" cstate="print"/>
          <a:srcRect/>
          <a:stretch>
            <a:fillRect/>
          </a:stretch>
        </p:blipFill>
        <p:spPr bwMode="auto">
          <a:xfrm>
            <a:off x="1403350" y="1933575"/>
            <a:ext cx="6264275" cy="4699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132138" y="549275"/>
            <a:ext cx="5554662" cy="1298575"/>
          </a:xfrm>
        </p:spPr>
        <p:txBody>
          <a:bodyPr/>
          <a:lstStyle/>
          <a:p>
            <a:pPr eaLnBrk="1" hangingPunct="1"/>
            <a:r>
              <a:rPr lang="en-CA" smtClean="0"/>
              <a:t>What does he want?</a:t>
            </a:r>
          </a:p>
        </p:txBody>
      </p:sp>
      <p:pic>
        <p:nvPicPr>
          <p:cNvPr id="6147" name="Picture 2" descr="http://www.labradors-dog.com/rasf2.jpg"/>
          <p:cNvPicPr>
            <a:picLocks noChangeAspect="1" noChangeArrowheads="1"/>
          </p:cNvPicPr>
          <p:nvPr/>
        </p:nvPicPr>
        <p:blipFill>
          <a:blip r:embed="rId2" cstate="print"/>
          <a:srcRect/>
          <a:stretch>
            <a:fillRect/>
          </a:stretch>
        </p:blipFill>
        <p:spPr bwMode="auto">
          <a:xfrm>
            <a:off x="395288" y="2349500"/>
            <a:ext cx="6524625" cy="4257675"/>
          </a:xfrm>
          <a:prstGeom prst="rect">
            <a:avLst/>
          </a:prstGeom>
          <a:noFill/>
          <a:ln w="9525">
            <a:noFill/>
            <a:miter lim="800000"/>
            <a:headEnd/>
            <a:tailEnd/>
          </a:ln>
        </p:spPr>
      </p:pic>
      <p:sp>
        <p:nvSpPr>
          <p:cNvPr id="6" name="Cloud Callout 5"/>
          <p:cNvSpPr/>
          <p:nvPr/>
        </p:nvSpPr>
        <p:spPr>
          <a:xfrm>
            <a:off x="395288" y="679450"/>
            <a:ext cx="2232025" cy="2016125"/>
          </a:xfrm>
          <a:prstGeom prst="cloudCallout">
            <a:avLst>
              <a:gd name="adj1" fmla="val 24755"/>
              <a:gd name="adj2" fmla="val 646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6000" dirty="0">
                <a:solidFill>
                  <a:schemeClr val="tx1"/>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395288" y="836613"/>
            <a:ext cx="8305800" cy="1143000"/>
          </a:xfrm>
        </p:spPr>
        <p:txBody>
          <a:bodyPr/>
          <a:lstStyle/>
          <a:p>
            <a:pPr eaLnBrk="1" hangingPunct="1"/>
            <a:r>
              <a:rPr lang="en-CA" sz="4400" smtClean="0"/>
              <a:t>Meaning means PURE = </a:t>
            </a:r>
            <a:br>
              <a:rPr lang="en-CA" sz="4400" smtClean="0"/>
            </a:br>
            <a:r>
              <a:rPr lang="en-CA" sz="2500" smtClean="0"/>
              <a:t>Purpose + Understanding + Responsibility + Enjoyment</a:t>
            </a:r>
          </a:p>
        </p:txBody>
      </p:sp>
      <p:pic>
        <p:nvPicPr>
          <p:cNvPr id="24579" name="Picture 2" descr="Photo: Four ways to imbue your life with meaning: 1) Have a higher purpose of service and mission, 2) Gain a sense of coherence and understanding of life, 3) Assume responsibility for your life and all your actions, and 4) Enjoy every minute of your life with an attitude of gratitude and appreciation."/>
          <p:cNvPicPr>
            <a:picLocks noChangeAspect="1" noChangeArrowheads="1"/>
          </p:cNvPicPr>
          <p:nvPr/>
        </p:nvPicPr>
        <p:blipFill>
          <a:blip r:embed="rId3" cstate="print"/>
          <a:srcRect/>
          <a:stretch>
            <a:fillRect/>
          </a:stretch>
        </p:blipFill>
        <p:spPr bwMode="auto">
          <a:xfrm>
            <a:off x="2354263" y="2276475"/>
            <a:ext cx="4378325" cy="43783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04813"/>
            <a:ext cx="8229600" cy="1143000"/>
          </a:xfrm>
        </p:spPr>
        <p:txBody>
          <a:bodyPr/>
          <a:lstStyle/>
          <a:p>
            <a:pPr eaLnBrk="1" hangingPunct="1"/>
            <a:r>
              <a:rPr lang="en-CA" smtClean="0"/>
              <a:t>Purpose</a:t>
            </a:r>
          </a:p>
        </p:txBody>
      </p:sp>
      <p:sp>
        <p:nvSpPr>
          <p:cNvPr id="25603" name="Content Placeholder 6"/>
          <p:cNvSpPr>
            <a:spLocks noGrp="1"/>
          </p:cNvSpPr>
          <p:nvPr>
            <p:ph idx="1"/>
          </p:nvPr>
        </p:nvSpPr>
        <p:spPr>
          <a:xfrm>
            <a:off x="412750" y="1557338"/>
            <a:ext cx="4591050" cy="4373562"/>
          </a:xfrm>
        </p:spPr>
        <p:txBody>
          <a:bodyPr/>
          <a:lstStyle/>
          <a:p>
            <a:pPr marL="114300" indent="0" eaLnBrk="1" hangingPunct="1">
              <a:buFont typeface="Wingdings 2" pitchFamily="18" charset="2"/>
              <a:buNone/>
            </a:pPr>
            <a:r>
              <a:rPr lang="en-CA" smtClean="0"/>
              <a:t>Involves:</a:t>
            </a:r>
          </a:p>
          <a:p>
            <a:pPr marL="114300" indent="0" eaLnBrk="1" hangingPunct="1">
              <a:spcBef>
                <a:spcPts val="1800"/>
              </a:spcBef>
            </a:pPr>
            <a:r>
              <a:rPr lang="en-CA" smtClean="0"/>
              <a:t>Life direction </a:t>
            </a:r>
          </a:p>
          <a:p>
            <a:pPr marL="114300" indent="0" eaLnBrk="1" hangingPunct="1">
              <a:spcBef>
                <a:spcPts val="1800"/>
              </a:spcBef>
            </a:pPr>
            <a:r>
              <a:rPr lang="en-CA" smtClean="0"/>
              <a:t>Calling &amp; mission</a:t>
            </a:r>
          </a:p>
          <a:p>
            <a:pPr marL="114300" indent="0" eaLnBrk="1" hangingPunct="1">
              <a:spcBef>
                <a:spcPts val="1800"/>
              </a:spcBef>
            </a:pPr>
            <a:r>
              <a:rPr lang="en-CA" smtClean="0"/>
              <a:t>Objective &amp; goals</a:t>
            </a:r>
          </a:p>
          <a:p>
            <a:pPr marL="114300" indent="0" eaLnBrk="1" hangingPunct="1">
              <a:spcBef>
                <a:spcPts val="1800"/>
              </a:spcBef>
            </a:pPr>
            <a:r>
              <a:rPr lang="en-CA" smtClean="0"/>
              <a:t>Priorities</a:t>
            </a:r>
          </a:p>
          <a:p>
            <a:pPr marL="114300" indent="0" eaLnBrk="1" hangingPunct="1">
              <a:spcBef>
                <a:spcPts val="1800"/>
              </a:spcBef>
            </a:pPr>
            <a:r>
              <a:rPr lang="en-CA" smtClean="0"/>
              <a:t>Core values</a:t>
            </a:r>
          </a:p>
          <a:p>
            <a:pPr marL="114300" indent="0" eaLnBrk="1" hangingPunct="1">
              <a:spcBef>
                <a:spcPts val="1800"/>
              </a:spcBef>
            </a:pPr>
            <a:r>
              <a:rPr lang="en-CA" smtClean="0"/>
              <a:t>A sense of significance</a:t>
            </a:r>
          </a:p>
          <a:p>
            <a:pPr marL="114300" indent="0" eaLnBrk="1" hangingPunct="1">
              <a:spcBef>
                <a:spcPts val="1800"/>
              </a:spcBef>
            </a:pPr>
            <a:r>
              <a:rPr lang="en-CA" smtClean="0"/>
              <a:t>Reasons for living</a:t>
            </a:r>
          </a:p>
        </p:txBody>
      </p:sp>
      <p:pic>
        <p:nvPicPr>
          <p:cNvPr id="25604" name="Picture 2" descr="C:\Users\Paul\Documents\My Dropbox\My Documents\M4L\ppt images\Lesson 6 ppt images\lighthouse-vector-for-free-rowing-adobe-ai-vector-art-small-free-vector-art-beside-free-vector-artwork-boat-free-artwork-image-4122.jpg"/>
          <p:cNvPicPr>
            <a:picLocks noChangeAspect="1" noChangeArrowheads="1"/>
          </p:cNvPicPr>
          <p:nvPr/>
        </p:nvPicPr>
        <p:blipFill>
          <a:blip r:embed="rId2" cstate="print"/>
          <a:srcRect/>
          <a:stretch>
            <a:fillRect/>
          </a:stretch>
        </p:blipFill>
        <p:spPr bwMode="auto">
          <a:xfrm>
            <a:off x="5003800" y="2054225"/>
            <a:ext cx="3771900" cy="33194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CA" smtClean="0"/>
              <a:t>Understanding</a:t>
            </a:r>
          </a:p>
        </p:txBody>
      </p:sp>
      <p:sp>
        <p:nvSpPr>
          <p:cNvPr id="26627" name="Content Placeholder 2"/>
          <p:cNvSpPr>
            <a:spLocks noGrp="1"/>
          </p:cNvSpPr>
          <p:nvPr>
            <p:ph idx="1"/>
          </p:nvPr>
        </p:nvSpPr>
        <p:spPr>
          <a:xfrm>
            <a:off x="1692275" y="2200275"/>
            <a:ext cx="6994525" cy="4541838"/>
          </a:xfrm>
        </p:spPr>
        <p:txBody>
          <a:bodyPr/>
          <a:lstStyle/>
          <a:p>
            <a:pPr marL="114300" indent="0" eaLnBrk="1" hangingPunct="1">
              <a:spcBef>
                <a:spcPts val="1800"/>
              </a:spcBef>
            </a:pPr>
            <a:r>
              <a:rPr lang="en-CA" smtClean="0"/>
              <a:t>Understand self and others</a:t>
            </a:r>
          </a:p>
          <a:p>
            <a:pPr marL="114300" indent="0" eaLnBrk="1" hangingPunct="1">
              <a:spcBef>
                <a:spcPts val="1800"/>
              </a:spcBef>
            </a:pPr>
            <a:r>
              <a:rPr lang="en-CA" smtClean="0"/>
              <a:t>Understand the demand of the situation</a:t>
            </a:r>
          </a:p>
          <a:p>
            <a:pPr marL="114300" indent="0" eaLnBrk="1" hangingPunct="1">
              <a:spcBef>
                <a:spcPts val="1800"/>
              </a:spcBef>
            </a:pPr>
            <a:r>
              <a:rPr lang="en-CA" smtClean="0"/>
              <a:t>Know right from wrong.</a:t>
            </a:r>
          </a:p>
          <a:p>
            <a:pPr marL="114300" indent="0" eaLnBrk="1" hangingPunct="1">
              <a:spcBef>
                <a:spcPts val="1800"/>
              </a:spcBef>
            </a:pPr>
            <a:r>
              <a:rPr lang="en-CA" smtClean="0"/>
              <a:t>Understand one’s role in life</a:t>
            </a:r>
          </a:p>
          <a:p>
            <a:pPr marL="114300" indent="0" eaLnBrk="1" hangingPunct="1">
              <a:spcBef>
                <a:spcPts val="1800"/>
              </a:spcBef>
            </a:pPr>
            <a:r>
              <a:rPr lang="en-CA" smtClean="0"/>
              <a:t>Achieve a sense of coherence</a:t>
            </a:r>
          </a:p>
          <a:p>
            <a:pPr marL="114300" indent="0" eaLnBrk="1" hangingPunct="1">
              <a:spcBef>
                <a:spcPts val="1800"/>
              </a:spcBef>
            </a:pPr>
            <a:r>
              <a:rPr lang="en-CA" smtClean="0"/>
              <a:t>Can justify one’s own action</a:t>
            </a:r>
          </a:p>
        </p:txBody>
      </p:sp>
      <p:pic>
        <p:nvPicPr>
          <p:cNvPr id="26628" name="Picture 5"/>
          <p:cNvPicPr>
            <a:picLocks noChangeAspect="1" noChangeArrowheads="1"/>
          </p:cNvPicPr>
          <p:nvPr/>
        </p:nvPicPr>
        <p:blipFill>
          <a:blip r:embed="rId2" cstate="print"/>
          <a:srcRect t="10454" b="10440"/>
          <a:stretch>
            <a:fillRect/>
          </a:stretch>
        </p:blipFill>
        <p:spPr bwMode="auto">
          <a:xfrm>
            <a:off x="395288" y="1820863"/>
            <a:ext cx="1296987" cy="46323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smtClean="0"/>
              <a:t>Responsibility</a:t>
            </a:r>
          </a:p>
        </p:txBody>
      </p:sp>
      <p:sp>
        <p:nvSpPr>
          <p:cNvPr id="27651" name="Content Placeholder 2"/>
          <p:cNvSpPr>
            <a:spLocks noGrp="1"/>
          </p:cNvSpPr>
          <p:nvPr>
            <p:ph idx="1"/>
          </p:nvPr>
        </p:nvSpPr>
        <p:spPr>
          <a:xfrm>
            <a:off x="107950" y="1935163"/>
            <a:ext cx="3995738" cy="4373562"/>
          </a:xfrm>
        </p:spPr>
        <p:txBody>
          <a:bodyPr/>
          <a:lstStyle/>
          <a:p>
            <a:pPr marL="114300" indent="0" eaLnBrk="1" hangingPunct="1">
              <a:lnSpc>
                <a:spcPct val="90000"/>
              </a:lnSpc>
              <a:spcBef>
                <a:spcPts val="1800"/>
              </a:spcBef>
            </a:pPr>
            <a:r>
              <a:rPr lang="en-CA" smtClean="0"/>
              <a:t>Freedom of choice</a:t>
            </a:r>
          </a:p>
          <a:p>
            <a:pPr marL="114300" indent="0" eaLnBrk="1" hangingPunct="1">
              <a:lnSpc>
                <a:spcPct val="90000"/>
              </a:lnSpc>
              <a:spcBef>
                <a:spcPts val="1800"/>
              </a:spcBef>
            </a:pPr>
            <a:r>
              <a:rPr lang="en-CA" smtClean="0"/>
              <a:t>Self-determination</a:t>
            </a:r>
          </a:p>
          <a:p>
            <a:pPr marL="114300" indent="0" eaLnBrk="1" hangingPunct="1">
              <a:lnSpc>
                <a:spcPct val="90000"/>
              </a:lnSpc>
              <a:spcBef>
                <a:spcPts val="1800"/>
              </a:spcBef>
            </a:pPr>
            <a:r>
              <a:rPr lang="en-CA" smtClean="0"/>
              <a:t>Internal control &amp; self efficacy </a:t>
            </a:r>
          </a:p>
          <a:p>
            <a:pPr marL="114300" indent="0" eaLnBrk="1" hangingPunct="1">
              <a:lnSpc>
                <a:spcPct val="90000"/>
              </a:lnSpc>
              <a:spcBef>
                <a:spcPts val="1800"/>
              </a:spcBef>
            </a:pPr>
            <a:r>
              <a:rPr lang="en-CA" smtClean="0"/>
              <a:t> Assume responsibility of our own life &amp; action</a:t>
            </a:r>
          </a:p>
          <a:p>
            <a:pPr marL="114300" indent="0" eaLnBrk="1" hangingPunct="1">
              <a:lnSpc>
                <a:spcPct val="90000"/>
              </a:lnSpc>
              <a:spcBef>
                <a:spcPts val="1800"/>
              </a:spcBef>
            </a:pPr>
            <a:r>
              <a:rPr lang="en-CA" smtClean="0"/>
              <a:t>Civic duties</a:t>
            </a:r>
          </a:p>
          <a:p>
            <a:pPr marL="114300" indent="0" eaLnBrk="1" hangingPunct="1">
              <a:lnSpc>
                <a:spcPct val="90000"/>
              </a:lnSpc>
              <a:spcBef>
                <a:spcPts val="1800"/>
              </a:spcBef>
            </a:pPr>
            <a:r>
              <a:rPr lang="en-CA" smtClean="0"/>
              <a:t>A moral agent.</a:t>
            </a:r>
          </a:p>
        </p:txBody>
      </p:sp>
      <p:grpSp>
        <p:nvGrpSpPr>
          <p:cNvPr id="27652" name="Group 4"/>
          <p:cNvGrpSpPr>
            <a:grpSpLocks/>
          </p:cNvGrpSpPr>
          <p:nvPr/>
        </p:nvGrpSpPr>
        <p:grpSpPr bwMode="auto">
          <a:xfrm>
            <a:off x="3995738" y="1844675"/>
            <a:ext cx="4932362" cy="4248150"/>
            <a:chOff x="3851920" y="1844824"/>
            <a:chExt cx="4932252" cy="4248472"/>
          </a:xfrm>
        </p:grpSpPr>
        <p:pic>
          <p:nvPicPr>
            <p:cNvPr id="27653" name="Picture 2"/>
            <p:cNvPicPr>
              <a:picLocks noChangeAspect="1" noChangeArrowheads="1"/>
            </p:cNvPicPr>
            <p:nvPr/>
          </p:nvPicPr>
          <p:blipFill>
            <a:blip r:embed="rId2" cstate="print"/>
            <a:srcRect l="18307" t="8388" r="9389" b="8571"/>
            <a:stretch>
              <a:fillRect/>
            </a:stretch>
          </p:blipFill>
          <p:spPr bwMode="auto">
            <a:xfrm>
              <a:off x="3851920" y="1844824"/>
              <a:ext cx="4932252" cy="4248472"/>
            </a:xfrm>
            <a:prstGeom prst="rect">
              <a:avLst/>
            </a:prstGeom>
            <a:noFill/>
            <a:ln w="9525">
              <a:noFill/>
              <a:miter lim="800000"/>
              <a:headEnd/>
              <a:tailEnd/>
            </a:ln>
          </p:spPr>
        </p:pic>
        <p:sp>
          <p:nvSpPr>
            <p:cNvPr id="4" name="Rectangle 3"/>
            <p:cNvSpPr/>
            <p:nvPr/>
          </p:nvSpPr>
          <p:spPr>
            <a:xfrm>
              <a:off x="3851920" y="2132184"/>
              <a:ext cx="1512853" cy="433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smtClean="0"/>
              <a:t>Enjoyment/Evaluation</a:t>
            </a:r>
          </a:p>
        </p:txBody>
      </p:sp>
      <p:sp>
        <p:nvSpPr>
          <p:cNvPr id="28675" name="Content Placeholder 2"/>
          <p:cNvSpPr>
            <a:spLocks noGrp="1"/>
          </p:cNvSpPr>
          <p:nvPr>
            <p:ph idx="1"/>
          </p:nvPr>
        </p:nvSpPr>
        <p:spPr>
          <a:xfrm>
            <a:off x="457200" y="1700213"/>
            <a:ext cx="8229600" cy="4389437"/>
          </a:xfrm>
        </p:spPr>
        <p:txBody>
          <a:bodyPr/>
          <a:lstStyle/>
          <a:p>
            <a:pPr eaLnBrk="1" hangingPunct="1">
              <a:spcBef>
                <a:spcPts val="1800"/>
              </a:spcBef>
            </a:pPr>
            <a:endParaRPr lang="en-CA" smtClean="0"/>
          </a:p>
          <a:p>
            <a:pPr eaLnBrk="1" hangingPunct="1">
              <a:spcBef>
                <a:spcPts val="1800"/>
              </a:spcBef>
            </a:pPr>
            <a:r>
              <a:rPr lang="en-CA" smtClean="0"/>
              <a:t>The natural outcome of leading a purposeful and responsible life</a:t>
            </a:r>
          </a:p>
          <a:p>
            <a:pPr eaLnBrk="1" hangingPunct="1">
              <a:spcBef>
                <a:spcPts val="1800"/>
              </a:spcBef>
            </a:pPr>
            <a:r>
              <a:rPr lang="en-CA" smtClean="0"/>
              <a:t>A sense of well-being &amp; serenity in all circumstances</a:t>
            </a:r>
          </a:p>
          <a:p>
            <a:pPr eaLnBrk="1" hangingPunct="1">
              <a:spcBef>
                <a:spcPts val="1800"/>
              </a:spcBef>
            </a:pPr>
            <a:r>
              <a:rPr lang="en-CA" smtClean="0"/>
              <a:t>Feel good for doing good</a:t>
            </a:r>
          </a:p>
          <a:p>
            <a:pPr eaLnBrk="1" hangingPunct="1">
              <a:spcBef>
                <a:spcPts val="1800"/>
              </a:spcBef>
            </a:pPr>
            <a:r>
              <a:rPr lang="en-CA" smtClean="0"/>
              <a:t>This stage involves reflection and sometimes re-evaluation of PURE.</a:t>
            </a:r>
          </a:p>
          <a:p>
            <a:pPr eaLnBrk="1" hangingPunct="1"/>
            <a:endParaRPr lang="en-CA" smtClean="0"/>
          </a:p>
          <a:p>
            <a:pPr eaLnBrk="1" hangingPunct="1"/>
            <a:endParaRPr lang="en-CA"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68313" y="1052513"/>
            <a:ext cx="8229600" cy="1143000"/>
          </a:xfrm>
        </p:spPr>
        <p:txBody>
          <a:bodyPr/>
          <a:lstStyle/>
          <a:p>
            <a:r>
              <a:rPr lang="en-US" sz="4600" smtClean="0"/>
              <a:t>Conclusion:</a:t>
            </a:r>
            <a:br>
              <a:rPr lang="en-US" sz="4600" smtClean="0"/>
            </a:br>
            <a:r>
              <a:rPr lang="en-US" sz="4600" smtClean="0"/>
              <a:t>What is the meaning of meaning?</a:t>
            </a:r>
          </a:p>
        </p:txBody>
      </p:sp>
      <p:sp>
        <p:nvSpPr>
          <p:cNvPr id="29699" name="Rectangle 3"/>
          <p:cNvSpPr>
            <a:spLocks noGrp="1"/>
          </p:cNvSpPr>
          <p:nvPr>
            <p:ph type="body" idx="1"/>
          </p:nvPr>
        </p:nvSpPr>
        <p:spPr>
          <a:xfrm>
            <a:off x="457200" y="2352675"/>
            <a:ext cx="8229600" cy="4389438"/>
          </a:xfrm>
        </p:spPr>
        <p:txBody>
          <a:bodyPr/>
          <a:lstStyle/>
          <a:p>
            <a:pPr>
              <a:spcBef>
                <a:spcPts val="1800"/>
              </a:spcBef>
            </a:pPr>
            <a:r>
              <a:rPr lang="en-US" smtClean="0"/>
              <a:t>A primary human need for survival &amp; flourishing</a:t>
            </a:r>
          </a:p>
          <a:p>
            <a:pPr>
              <a:spcBef>
                <a:spcPts val="1800"/>
              </a:spcBef>
            </a:pPr>
            <a:r>
              <a:rPr lang="en-US" smtClean="0"/>
              <a:t>A unique human capacity for transforming negatives into positives</a:t>
            </a:r>
          </a:p>
          <a:p>
            <a:pPr>
              <a:spcBef>
                <a:spcPts val="1800"/>
              </a:spcBef>
            </a:pPr>
            <a:r>
              <a:rPr lang="en-US" smtClean="0"/>
              <a:t>A double-cure: repairing and prevention</a:t>
            </a:r>
          </a:p>
          <a:p>
            <a:pPr>
              <a:spcBef>
                <a:spcPts val="1800"/>
              </a:spcBef>
            </a:pPr>
            <a:r>
              <a:rPr lang="en-US" smtClean="0"/>
              <a:t>A fourfold-blessing (PURE): Purpose, Understanding, Responsibility and Enjoyment</a:t>
            </a:r>
          </a:p>
          <a:p>
            <a:endParaRPr lang="en-US" smtClean="0"/>
          </a:p>
          <a:p>
            <a:pPr>
              <a:buFont typeface="Wingdings 2" pitchFamily="18" charset="2"/>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395288" y="333375"/>
            <a:ext cx="8507412" cy="1143000"/>
          </a:xfrm>
        </p:spPr>
        <p:txBody>
          <a:bodyPr/>
          <a:lstStyle/>
          <a:p>
            <a:pPr eaLnBrk="1" hangingPunct="1"/>
            <a:r>
              <a:rPr lang="en-CA" sz="3600" smtClean="0"/>
              <a:t>The meaning mindset vs. the success mindset</a:t>
            </a:r>
          </a:p>
        </p:txBody>
      </p:sp>
      <p:cxnSp>
        <p:nvCxnSpPr>
          <p:cNvPr id="5" name="Straight Connector 4"/>
          <p:cNvCxnSpPr/>
          <p:nvPr/>
        </p:nvCxnSpPr>
        <p:spPr>
          <a:xfrm>
            <a:off x="4427538" y="2538413"/>
            <a:ext cx="73025" cy="3384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68538" y="4194175"/>
            <a:ext cx="4103687" cy="0"/>
          </a:xfrm>
          <a:prstGeom prst="line">
            <a:avLst/>
          </a:prstGeom>
        </p:spPr>
        <p:style>
          <a:lnRef idx="1">
            <a:schemeClr val="accent1"/>
          </a:lnRef>
          <a:fillRef idx="0">
            <a:schemeClr val="accent1"/>
          </a:fillRef>
          <a:effectRef idx="0">
            <a:schemeClr val="accent1"/>
          </a:effectRef>
          <a:fontRef idx="minor">
            <a:schemeClr val="tx1"/>
          </a:fontRef>
        </p:style>
      </p:cxnSp>
      <p:sp>
        <p:nvSpPr>
          <p:cNvPr id="30725" name="TextBox 7"/>
          <p:cNvSpPr txBox="1">
            <a:spLocks noChangeArrowheads="1"/>
          </p:cNvSpPr>
          <p:nvPr/>
        </p:nvSpPr>
        <p:spPr bwMode="auto">
          <a:xfrm>
            <a:off x="6516688" y="3990975"/>
            <a:ext cx="1800225" cy="477838"/>
          </a:xfrm>
          <a:prstGeom prst="rect">
            <a:avLst/>
          </a:prstGeom>
          <a:noFill/>
          <a:ln w="9525">
            <a:noFill/>
            <a:miter lim="800000"/>
            <a:headEnd/>
            <a:tailEnd/>
          </a:ln>
        </p:spPr>
        <p:txBody>
          <a:bodyPr>
            <a:spAutoFit/>
          </a:bodyPr>
          <a:lstStyle/>
          <a:p>
            <a:r>
              <a:rPr lang="en-CA" sz="2500">
                <a:latin typeface="Constantia" pitchFamily="18" charset="0"/>
              </a:rPr>
              <a:t>Success</a:t>
            </a:r>
          </a:p>
        </p:txBody>
      </p:sp>
      <p:sp>
        <p:nvSpPr>
          <p:cNvPr id="30726" name="TextBox 8"/>
          <p:cNvSpPr txBox="1">
            <a:spLocks noChangeArrowheads="1"/>
          </p:cNvSpPr>
          <p:nvPr/>
        </p:nvSpPr>
        <p:spPr bwMode="auto">
          <a:xfrm>
            <a:off x="1042988" y="3986213"/>
            <a:ext cx="1800225" cy="476250"/>
          </a:xfrm>
          <a:prstGeom prst="rect">
            <a:avLst/>
          </a:prstGeom>
          <a:noFill/>
          <a:ln w="9525">
            <a:noFill/>
            <a:miter lim="800000"/>
            <a:headEnd/>
            <a:tailEnd/>
          </a:ln>
        </p:spPr>
        <p:txBody>
          <a:bodyPr>
            <a:spAutoFit/>
          </a:bodyPr>
          <a:lstStyle/>
          <a:p>
            <a:r>
              <a:rPr lang="en-CA" sz="2500">
                <a:latin typeface="Constantia" pitchFamily="18" charset="0"/>
              </a:rPr>
              <a:t>Failure</a:t>
            </a:r>
          </a:p>
        </p:txBody>
      </p:sp>
      <p:sp>
        <p:nvSpPr>
          <p:cNvPr id="30727" name="TextBox 9"/>
          <p:cNvSpPr txBox="1">
            <a:spLocks noChangeArrowheads="1"/>
          </p:cNvSpPr>
          <p:nvPr/>
        </p:nvSpPr>
        <p:spPr bwMode="auto">
          <a:xfrm>
            <a:off x="3059113" y="2060575"/>
            <a:ext cx="3133725" cy="477838"/>
          </a:xfrm>
          <a:prstGeom prst="rect">
            <a:avLst/>
          </a:prstGeom>
          <a:noFill/>
          <a:ln w="9525">
            <a:noFill/>
            <a:miter lim="800000"/>
            <a:headEnd/>
            <a:tailEnd/>
          </a:ln>
        </p:spPr>
        <p:txBody>
          <a:bodyPr>
            <a:spAutoFit/>
          </a:bodyPr>
          <a:lstStyle/>
          <a:p>
            <a:r>
              <a:rPr lang="en-CA" sz="2500">
                <a:latin typeface="Constantia" pitchFamily="18" charset="0"/>
              </a:rPr>
              <a:t>Meaning Fulfillment</a:t>
            </a:r>
          </a:p>
        </p:txBody>
      </p:sp>
      <p:sp>
        <p:nvSpPr>
          <p:cNvPr id="30728" name="TextBox 10"/>
          <p:cNvSpPr txBox="1">
            <a:spLocks noChangeArrowheads="1"/>
          </p:cNvSpPr>
          <p:nvPr/>
        </p:nvSpPr>
        <p:spPr bwMode="auto">
          <a:xfrm>
            <a:off x="3708400" y="5922963"/>
            <a:ext cx="1800225" cy="476250"/>
          </a:xfrm>
          <a:prstGeom prst="rect">
            <a:avLst/>
          </a:prstGeom>
          <a:noFill/>
          <a:ln w="9525">
            <a:noFill/>
            <a:miter lim="800000"/>
            <a:headEnd/>
            <a:tailEnd/>
          </a:ln>
        </p:spPr>
        <p:txBody>
          <a:bodyPr>
            <a:spAutoFit/>
          </a:bodyPr>
          <a:lstStyle/>
          <a:p>
            <a:r>
              <a:rPr lang="en-CA" sz="2500">
                <a:latin typeface="Constantia" pitchFamily="18" charset="0"/>
              </a:rPr>
              <a:t>Emptiness</a:t>
            </a:r>
          </a:p>
        </p:txBody>
      </p:sp>
      <p:sp>
        <p:nvSpPr>
          <p:cNvPr id="12" name="Oval 11"/>
          <p:cNvSpPr/>
          <p:nvPr/>
        </p:nvSpPr>
        <p:spPr>
          <a:xfrm>
            <a:off x="5003800" y="2754313"/>
            <a:ext cx="1871663" cy="10080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100" dirty="0">
                <a:solidFill>
                  <a:schemeClr val="tx1"/>
                </a:solidFill>
              </a:rPr>
              <a:t>Ideal Life</a:t>
            </a:r>
          </a:p>
        </p:txBody>
      </p:sp>
      <p:sp>
        <p:nvSpPr>
          <p:cNvPr id="13" name="Oval 12"/>
          <p:cNvSpPr/>
          <p:nvPr/>
        </p:nvSpPr>
        <p:spPr>
          <a:xfrm>
            <a:off x="2195513" y="4625975"/>
            <a:ext cx="1871662" cy="1008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100" dirty="0">
                <a:solidFill>
                  <a:schemeClr val="tx1"/>
                </a:solidFill>
              </a:rPr>
              <a:t>Wasted Life</a:t>
            </a:r>
          </a:p>
        </p:txBody>
      </p:sp>
      <p:sp>
        <p:nvSpPr>
          <p:cNvPr id="14" name="Oval 13"/>
          <p:cNvSpPr/>
          <p:nvPr/>
        </p:nvSpPr>
        <p:spPr>
          <a:xfrm>
            <a:off x="4967288" y="4625975"/>
            <a:ext cx="1873250" cy="1008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100" dirty="0">
                <a:solidFill>
                  <a:schemeClr val="tx1"/>
                </a:solidFill>
              </a:rPr>
              <a:t>Shallow Life</a:t>
            </a:r>
          </a:p>
        </p:txBody>
      </p:sp>
      <p:sp>
        <p:nvSpPr>
          <p:cNvPr id="15" name="Oval 14"/>
          <p:cNvSpPr/>
          <p:nvPr/>
        </p:nvSpPr>
        <p:spPr>
          <a:xfrm>
            <a:off x="2195513" y="2754313"/>
            <a:ext cx="1871662" cy="100806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100" dirty="0">
                <a:solidFill>
                  <a:schemeClr val="tx1"/>
                </a:solidFill>
              </a:rPr>
              <a:t>Sacrificial Life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3058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CA" sz="4600" smtClean="0"/>
              <a:t>The challenge of meaningful living</a:t>
            </a:r>
          </a:p>
        </p:txBody>
      </p:sp>
      <p:pic>
        <p:nvPicPr>
          <p:cNvPr id="31747" name="Picture 2" descr="http://a5.sphotos.ak.fbcdn.net/hphotos-ak-ash3/556884_369760073084473_959321175_n.jpg"/>
          <p:cNvPicPr>
            <a:picLocks noChangeAspect="1" noChangeArrowheads="1"/>
          </p:cNvPicPr>
          <p:nvPr/>
        </p:nvPicPr>
        <p:blipFill>
          <a:blip r:embed="rId3" cstate="print"/>
          <a:srcRect/>
          <a:stretch>
            <a:fillRect/>
          </a:stretch>
        </p:blipFill>
        <p:spPr bwMode="auto">
          <a:xfrm>
            <a:off x="1692275" y="2171700"/>
            <a:ext cx="5715000" cy="42100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hoto: What is the difference between a praying boy and a praying dog?"/>
          <p:cNvPicPr>
            <a:picLocks noChangeAspect="1" noChangeArrowheads="1"/>
          </p:cNvPicPr>
          <p:nvPr/>
        </p:nvPicPr>
        <p:blipFill>
          <a:blip r:embed="rId3" cstate="print"/>
          <a:srcRect/>
          <a:stretch>
            <a:fillRect/>
          </a:stretch>
        </p:blipFill>
        <p:spPr bwMode="auto">
          <a:xfrm>
            <a:off x="1403350" y="404813"/>
            <a:ext cx="6335713" cy="63357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64"/>
            <a:ext cx="8305800"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eaLnBrk="1" hangingPunct="1">
              <a:defRPr/>
            </a:pPr>
            <a:r>
              <a:rPr lang="en-CA" sz="4600" dirty="0" smtClean="0"/>
              <a:t>What is the difference between robots and human beings? </a:t>
            </a:r>
          </a:p>
        </p:txBody>
      </p:sp>
      <p:pic>
        <p:nvPicPr>
          <p:cNvPr id="8195" name="Picture 2" descr="http://a1.sphotos.ak.fbcdn.net/hphotos-ak-prn1/542435_369209906472823_117693560_n.jpg"/>
          <p:cNvPicPr>
            <a:picLocks noChangeAspect="1" noChangeArrowheads="1"/>
          </p:cNvPicPr>
          <p:nvPr/>
        </p:nvPicPr>
        <p:blipFill>
          <a:blip r:embed="rId3" cstate="print"/>
          <a:srcRect/>
          <a:stretch>
            <a:fillRect/>
          </a:stretch>
        </p:blipFill>
        <p:spPr bwMode="auto">
          <a:xfrm>
            <a:off x="611188" y="2420938"/>
            <a:ext cx="7705725"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457200" y="990600"/>
            <a:ext cx="8305800" cy="1143000"/>
          </a:xfrm>
        </p:spPr>
        <p:txBody>
          <a:bodyPr/>
          <a:lstStyle/>
          <a:p>
            <a:pPr eaLnBrk="1" hangingPunct="1"/>
            <a:r>
              <a:rPr lang="en-CA" sz="4600" smtClean="0"/>
              <a:t>Meaning quest is a universal and uniquely human need &amp; capacity</a:t>
            </a:r>
          </a:p>
        </p:txBody>
      </p:sp>
      <p:pic>
        <p:nvPicPr>
          <p:cNvPr id="9219" name="Picture 2" descr="http://a5.sphotos.ak.fbcdn.net/hphotos-ak-ash3/547746_368031973257283_578682869_n.jpg"/>
          <p:cNvPicPr>
            <a:picLocks noChangeAspect="1" noChangeArrowheads="1"/>
          </p:cNvPicPr>
          <p:nvPr/>
        </p:nvPicPr>
        <p:blipFill>
          <a:blip r:embed="rId3" cstate="print"/>
          <a:srcRect/>
          <a:stretch>
            <a:fillRect/>
          </a:stretch>
        </p:blipFill>
        <p:spPr bwMode="auto">
          <a:xfrm>
            <a:off x="2266950" y="2205038"/>
            <a:ext cx="4608513"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ph type="body" idx="1"/>
          </p:nvPr>
        </p:nvPicPr>
        <p:blipFill>
          <a:blip r:embed="rId3" cstate="print"/>
          <a:srcRect/>
          <a:stretch>
            <a:fillRect/>
          </a:stretch>
        </p:blipFill>
        <p:spPr>
          <a:xfrm>
            <a:off x="0" y="0"/>
            <a:ext cx="9144000" cy="68580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1052513"/>
            <a:ext cx="8229600" cy="1143000"/>
          </a:xfrm>
        </p:spPr>
        <p:txBody>
          <a:bodyPr/>
          <a:lstStyle/>
          <a:p>
            <a:pPr eaLnBrk="1" hangingPunct="1"/>
            <a:r>
              <a:rPr lang="en-US" sz="4600" smtClean="0"/>
              <a:t>Even cavemen ask questions about nature and life</a:t>
            </a:r>
          </a:p>
        </p:txBody>
      </p:sp>
      <p:pic>
        <p:nvPicPr>
          <p:cNvPr id="11267" name="Picture 5" descr="Photo: Even cavemen asked questions about life and nature."/>
          <p:cNvPicPr>
            <a:picLocks noChangeAspect="1" noChangeArrowheads="1"/>
          </p:cNvPicPr>
          <p:nvPr/>
        </p:nvPicPr>
        <p:blipFill>
          <a:blip r:embed="rId3" cstate="print"/>
          <a:srcRect/>
          <a:stretch>
            <a:fillRect/>
          </a:stretch>
        </p:blipFill>
        <p:spPr bwMode="auto">
          <a:xfrm>
            <a:off x="2051050" y="2465388"/>
            <a:ext cx="489585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r>
              <a:rPr lang="en-US" smtClean="0"/>
              <a:t>Abraham’s quest for meaning</a:t>
            </a:r>
          </a:p>
        </p:txBody>
      </p:sp>
      <p:pic>
        <p:nvPicPr>
          <p:cNvPr id="12291" name="Picture 4" descr="Photo: The Jewish search for meaning and purpose began with Abraham."/>
          <p:cNvPicPr>
            <a:picLocks noChangeAspect="1" noChangeArrowheads="1"/>
          </p:cNvPicPr>
          <p:nvPr/>
        </p:nvPicPr>
        <p:blipFill>
          <a:blip r:embed="rId2" cstate="print"/>
          <a:srcRect/>
          <a:stretch>
            <a:fillRect/>
          </a:stretch>
        </p:blipFill>
        <p:spPr bwMode="auto">
          <a:xfrm>
            <a:off x="2195513" y="2033588"/>
            <a:ext cx="4824412"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981075"/>
            <a:ext cx="8229600" cy="1143000"/>
          </a:xfrm>
        </p:spPr>
        <p:txBody>
          <a:bodyPr/>
          <a:lstStyle/>
          <a:p>
            <a:pPr eaLnBrk="1" hangingPunct="1"/>
            <a:r>
              <a:rPr lang="en-US" sz="4600" smtClean="0"/>
              <a:t>Gautama Buddha’s quest for meaning in India</a:t>
            </a:r>
          </a:p>
        </p:txBody>
      </p:sp>
      <p:pic>
        <p:nvPicPr>
          <p:cNvPr id="13315" name="Picture 5" descr="Photo: The Indian search for meaning began with Siddh&amp;amacr;rtha Gautama Buddha."/>
          <p:cNvPicPr>
            <a:picLocks noChangeAspect="1" noChangeArrowheads="1"/>
          </p:cNvPicPr>
          <p:nvPr/>
        </p:nvPicPr>
        <p:blipFill>
          <a:blip r:embed="rId2" cstate="print"/>
          <a:srcRect/>
          <a:stretch>
            <a:fillRect/>
          </a:stretch>
        </p:blipFill>
        <p:spPr bwMode="auto">
          <a:xfrm>
            <a:off x="1258888" y="2420938"/>
            <a:ext cx="6553200" cy="4065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415</TotalTime>
  <Words>821</Words>
  <Application>Microsoft Office PowerPoint</Application>
  <PresentationFormat>On-screen Show (4:3)</PresentationFormat>
  <Paragraphs>87</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Constantia</vt:lpstr>
      <vt:lpstr>Wingdings 2</vt:lpstr>
      <vt:lpstr>Flow</vt:lpstr>
      <vt:lpstr>What is the meaning of meaning in life?</vt:lpstr>
      <vt:lpstr>What does he want?</vt:lpstr>
      <vt:lpstr>Slide 3</vt:lpstr>
      <vt:lpstr>What is the difference between robots and human beings? </vt:lpstr>
      <vt:lpstr>Meaning quest is a universal and uniquely human need &amp; capacity</vt:lpstr>
      <vt:lpstr>Slide 6</vt:lpstr>
      <vt:lpstr>Even cavemen ask questions about nature and life</vt:lpstr>
      <vt:lpstr>Abraham’s quest for meaning</vt:lpstr>
      <vt:lpstr>Gautama Buddha’s quest for meaning in India</vt:lpstr>
      <vt:lpstr>Lao Tsu’s quest for meaning in China</vt:lpstr>
      <vt:lpstr>The quest for meaning is the mother of all religions.</vt:lpstr>
      <vt:lpstr>We need wisdom to guide our ways</vt:lpstr>
      <vt:lpstr>Human beings have more than physical needs</vt:lpstr>
      <vt:lpstr>We have spiritual &amp; existential needs</vt:lpstr>
      <vt:lpstr>The capacity for meaning-seeking &amp; meaning-making is a powerful tool for healing &amp; flourishing</vt:lpstr>
      <vt:lpstr>Meaning provides a double cure:</vt:lpstr>
      <vt:lpstr>It takes meaning to navigate us through life</vt:lpstr>
      <vt:lpstr>We need a sense of meaning and purpose to survive</vt:lpstr>
      <vt:lpstr>Meaning is the key to resilience</vt:lpstr>
      <vt:lpstr>Meaning means PURE =  Purpose + Understanding + Responsibility + Enjoyment</vt:lpstr>
      <vt:lpstr>Purpose</vt:lpstr>
      <vt:lpstr>Understanding</vt:lpstr>
      <vt:lpstr>Responsibility</vt:lpstr>
      <vt:lpstr>Enjoyment/Evaluation</vt:lpstr>
      <vt:lpstr>Conclusion: What is the meaning of meaning?</vt:lpstr>
      <vt:lpstr>The meaning mindset vs. the success mindset</vt:lpstr>
      <vt:lpstr>The challenge of meaningful living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 P. Wong</dc:creator>
  <cp:lastModifiedBy>Teresa</cp:lastModifiedBy>
  <cp:revision>36</cp:revision>
  <dcterms:created xsi:type="dcterms:W3CDTF">2012-06-07T17:46:53Z</dcterms:created>
  <dcterms:modified xsi:type="dcterms:W3CDTF">2020-10-02T05:32:43Z</dcterms:modified>
</cp:coreProperties>
</file>