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302" r:id="rId3"/>
    <p:sldId id="314" r:id="rId4"/>
    <p:sldId id="343" r:id="rId5"/>
    <p:sldId id="306" r:id="rId6"/>
    <p:sldId id="307" r:id="rId7"/>
    <p:sldId id="308" r:id="rId8"/>
    <p:sldId id="309" r:id="rId9"/>
    <p:sldId id="333" r:id="rId10"/>
    <p:sldId id="332" r:id="rId11"/>
    <p:sldId id="334" r:id="rId12"/>
    <p:sldId id="335" r:id="rId13"/>
    <p:sldId id="336" r:id="rId14"/>
    <p:sldId id="305" r:id="rId15"/>
    <p:sldId id="316" r:id="rId16"/>
    <p:sldId id="310" r:id="rId17"/>
    <p:sldId id="260" r:id="rId18"/>
    <p:sldId id="315" r:id="rId19"/>
    <p:sldId id="293" r:id="rId20"/>
    <p:sldId id="294" r:id="rId21"/>
    <p:sldId id="341" r:id="rId22"/>
    <p:sldId id="265" r:id="rId23"/>
    <p:sldId id="266" r:id="rId24"/>
    <p:sldId id="311" r:id="rId25"/>
    <p:sldId id="342" r:id="rId26"/>
    <p:sldId id="340"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16" autoAdjust="0"/>
  </p:normalViewPr>
  <p:slideViewPr>
    <p:cSldViewPr>
      <p:cViewPr varScale="1">
        <p:scale>
          <a:sx n="54" d="100"/>
          <a:sy n="54" d="100"/>
        </p:scale>
        <p:origin x="-2146" y="-72"/>
      </p:cViewPr>
      <p:guideLst>
        <p:guide orient="horz" pos="2160"/>
        <p:guide pos="2880"/>
      </p:guideLst>
    </p:cSldViewPr>
  </p:slideViewPr>
  <p:notesTextViewPr>
    <p:cViewPr>
      <p:scale>
        <a:sx n="1" d="1"/>
        <a:sy n="1" d="1"/>
      </p:scale>
      <p:origin x="0" y="0"/>
    </p:cViewPr>
  </p:notesTextViewPr>
  <p:sorterViewPr>
    <p:cViewPr>
      <p:scale>
        <a:sx n="100" d="100"/>
        <a:sy n="100" d="100"/>
      </p:scale>
      <p:origin x="0" y="59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181820F0-E3AA-4655-9F83-E5AEAF3B6D0E}" type="datetimeFigureOut">
              <a:rPr lang="en-US"/>
              <a:pPr>
                <a:defRPr/>
              </a:pPr>
              <a:t>10/1/2020</a:t>
            </a:fld>
            <a:endParaRPr lang="en-US" dirty="0"/>
          </a:p>
        </p:txBody>
      </p:sp>
      <p:sp>
        <p:nvSpPr>
          <p:cNvPr id="327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1257495-B7C8-4892-B475-0F4F0F5E36C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smtClean="0"/>
              <a:t>Which answer is more consistent with reality and resonant with your personal experiences? If water is a metaphor of resources or life, then everything is being spent – everything goes down, without the promise of resupply or new resources.</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r>
              <a:rPr lang="en-US" smtClean="0"/>
              <a:t>“Your living is determined not so much by what life brings to you as by the attitude you bring to life; not so much by what happens to you as by the way your mind looks at what happens.” Khalil Gibran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r>
              <a:rPr lang="en-US" smtClean="0"/>
              <a:t>Your attitude towards life may have important implications of for your life. Which attitude is most adaptive?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US" smtClean="0"/>
              <a:t>We can prove that is full of suffering deductively, inductively and experientially. Having a tragic sense of life is like stress inoculation which immunizes you against adversities. This is your first line of defense.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mtClean="0"/>
              <a:t>Viktor Frankl’s tragic triad is based on his personal experiences and his observation of life. His construct of tragic optimism is based on the human capacity for meaning making which transform suffering to human achievement, death to personal responsibility, and guilt to personal growth. This is the basis for Positive Psychology 2.0 (Wong, 2011).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r>
              <a:rPr lang="en-US" smtClean="0"/>
              <a:t>This is the only kind of optimism that can survive whatever life throws at you. Traditional thinking of optimism is based on positive expectations and self-confidence. TO is based on optimistic pessimism.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r>
              <a:rPr lang="en-US" smtClean="0"/>
              <a:t>A triumphant tragic sense of life is necessary for your to face adversities and recover from traumas. Most therapeutic approaches to treat PTSD is to empower the clients to integrate past traumas with a positive future.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smtClean="0"/>
              <a:t>Two people may have experienced an identical trauma with very different outcomes. One becomes a better and stronger person, and another becomes a clinical case of depression and PTSD.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en-US" smtClean="0"/>
              <a:t>Suffering is probably for the trigger to the human quest for meaning and spirituality. I can imagine a cave woman crying out “Why” when her baby was devoured by a wild animal. The “Why” question is probably the most important question every asked by humanity. I have found that people are most likely to ask Why questions in situations of uncertain and negative situations (Wong &amp; Weiner, 1981). I have found that people are engaged in both casual attribution and existential attribution.  Causal attribution is the basis for science. Existential attribution is the basis for philosophy, religion and psychology. </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3DB6B307-FB36-4DEF-876A-4C5A5EA0927C}" type="datetimeFigureOut">
              <a:rPr lang="en-CA"/>
              <a:pPr>
                <a:defRPr/>
              </a:pPr>
              <a:t>10/01/20</a:t>
            </a:fld>
            <a:endParaRPr lang="en-CA" dirty="0"/>
          </a:p>
        </p:txBody>
      </p:sp>
      <p:sp>
        <p:nvSpPr>
          <p:cNvPr id="12" name="Footer Placeholder 16"/>
          <p:cNvSpPr>
            <a:spLocks noGrp="1"/>
          </p:cNvSpPr>
          <p:nvPr>
            <p:ph type="ftr" sz="quarter" idx="11"/>
          </p:nvPr>
        </p:nvSpPr>
        <p:spPr/>
        <p:txBody>
          <a:bodyPr/>
          <a:lstStyle>
            <a:lvl1pPr>
              <a:defRPr/>
            </a:lvl1pPr>
          </a:lstStyle>
          <a:p>
            <a:pPr>
              <a:defRPr/>
            </a:pPr>
            <a:endParaRPr lang="en-CA"/>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7E02AA73-3DD4-476A-9D0F-7B3567213966}" type="slidenum">
              <a:rPr lang="en-CA"/>
              <a:pPr>
                <a:defRPr/>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176E8F5-8BB0-4A8F-AE91-80930B37DB80}" type="datetimeFigureOut">
              <a:rPr lang="en-CA"/>
              <a:pPr>
                <a:defRPr/>
              </a:pPr>
              <a:t>10/01/20</a:t>
            </a:fld>
            <a:endParaRPr lang="en-CA" dirty="0"/>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EE8D2711-4820-4915-A56D-8E522DCD40AF}"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DC43F69-7206-4F57-AF34-ED228710F492}" type="datetimeFigureOut">
              <a:rPr lang="en-CA"/>
              <a:pPr>
                <a:defRPr/>
              </a:pPr>
              <a:t>10/01/20</a:t>
            </a:fld>
            <a:endParaRPr lang="en-CA" dirty="0"/>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FD481048-DE9D-434A-9DD7-414AE6E833A7}" type="slidenum">
              <a:rPr lang="en-CA"/>
              <a:pPr>
                <a:defRPr/>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54D0731-BA49-4FA3-9F64-3971BC3B6E40}" type="datetimeFigureOut">
              <a:rPr lang="en-CA"/>
              <a:pPr>
                <a:defRPr/>
              </a:pPr>
              <a:t>10/01/20</a:t>
            </a:fld>
            <a:endParaRPr lang="en-CA" dirty="0"/>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31B78F4C-B597-4561-84F7-E3168CBC515C}"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631D7A86-FEB1-41F2-8F35-59DD5B709394}" type="datetimeFigureOut">
              <a:rPr lang="en-CA"/>
              <a:pPr>
                <a:defRPr/>
              </a:pPr>
              <a:t>10/01/20</a:t>
            </a:fld>
            <a:endParaRPr lang="en-CA" dirty="0"/>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CA"/>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924B8EAB-D044-4839-82BD-D5BAE27C463F}" type="slidenum">
              <a:rPr lang="en-CA"/>
              <a:pPr>
                <a:defRPr/>
              </a:pPr>
              <a:t>‹#›</a:t>
            </a:fld>
            <a:endParaRPr lang="en-CA"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CAEC1E-19C1-4CD0-8D13-213978AB391C}" type="datetimeFigureOut">
              <a:rPr lang="en-CA"/>
              <a:pPr>
                <a:defRPr/>
              </a:pPr>
              <a:t>10/01/20</a:t>
            </a:fld>
            <a:endParaRPr lang="en-CA" dirty="0"/>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1EF02133-D15F-4C68-90CF-98E140CC910B}"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1A20084-DD76-46D4-9944-F72F270BA6FE}" type="datetimeFigureOut">
              <a:rPr lang="en-CA"/>
              <a:pPr>
                <a:defRPr/>
              </a:pPr>
              <a:t>10/01/20</a:t>
            </a:fld>
            <a:endParaRPr lang="en-CA" dirty="0"/>
          </a:p>
        </p:txBody>
      </p:sp>
      <p:sp>
        <p:nvSpPr>
          <p:cNvPr id="8" name="Footer Placeholder 2"/>
          <p:cNvSpPr>
            <a:spLocks noGrp="1"/>
          </p:cNvSpPr>
          <p:nvPr>
            <p:ph type="ftr" sz="quarter" idx="11"/>
          </p:nvPr>
        </p:nvSpPr>
        <p:spPr/>
        <p:txBody>
          <a:bodyPr/>
          <a:lstStyle>
            <a:lvl1pPr>
              <a:defRPr/>
            </a:lvl1pPr>
          </a:lstStyle>
          <a:p>
            <a:pPr>
              <a:defRPr/>
            </a:pPr>
            <a:endParaRPr lang="en-CA"/>
          </a:p>
        </p:txBody>
      </p:sp>
      <p:sp>
        <p:nvSpPr>
          <p:cNvPr id="9" name="Slide Number Placeholder 22"/>
          <p:cNvSpPr>
            <a:spLocks noGrp="1"/>
          </p:cNvSpPr>
          <p:nvPr>
            <p:ph type="sldNum" sz="quarter" idx="12"/>
          </p:nvPr>
        </p:nvSpPr>
        <p:spPr/>
        <p:txBody>
          <a:bodyPr/>
          <a:lstStyle>
            <a:lvl1pPr>
              <a:defRPr/>
            </a:lvl1pPr>
          </a:lstStyle>
          <a:p>
            <a:pPr>
              <a:defRPr/>
            </a:pPr>
            <a:fld id="{2CC7D2FF-2202-4377-93DD-A74417E92342}" type="slidenum">
              <a:rPr lang="en-CA"/>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A223B7C-8007-41D6-882B-4782792086B2}" type="datetimeFigureOut">
              <a:rPr lang="en-CA"/>
              <a:pPr>
                <a:defRPr/>
              </a:pPr>
              <a:t>10/01/20</a:t>
            </a:fld>
            <a:endParaRPr lang="en-CA" dirty="0"/>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2F87A416-6564-4CC4-A185-DFBE1965B79D}"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0CE42CF-AEBC-48EC-BE57-3A7222E45046}" type="datetimeFigureOut">
              <a:rPr lang="en-CA"/>
              <a:pPr>
                <a:defRPr/>
              </a:pPr>
              <a:t>10/01/20</a:t>
            </a:fld>
            <a:endParaRPr lang="en-CA" dirty="0"/>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39C1863F-14FB-4AF5-8C26-0A3F50575FF7}"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A41638AB-FAFE-4890-A80F-CDE4CD70E170}" type="datetimeFigureOut">
              <a:rPr lang="en-CA"/>
              <a:pPr>
                <a:defRPr/>
              </a:pPr>
              <a:t>10/01/20</a:t>
            </a:fld>
            <a:endParaRPr lang="en-CA" dirty="0"/>
          </a:p>
        </p:txBody>
      </p:sp>
      <p:sp>
        <p:nvSpPr>
          <p:cNvPr id="8" name="Footer Placeholder 5"/>
          <p:cNvSpPr>
            <a:spLocks noGrp="1"/>
          </p:cNvSpPr>
          <p:nvPr>
            <p:ph type="ftr" sz="quarter" idx="11"/>
          </p:nvPr>
        </p:nvSpPr>
        <p:spPr/>
        <p:txBody>
          <a:bodyPr/>
          <a:lstStyle>
            <a:lvl1pPr>
              <a:defRPr/>
            </a:lvl1pPr>
          </a:lstStyle>
          <a:p>
            <a:pPr>
              <a:defRPr/>
            </a:pPr>
            <a:endParaRPr lang="en-CA"/>
          </a:p>
        </p:txBody>
      </p:sp>
      <p:sp>
        <p:nvSpPr>
          <p:cNvPr id="9" name="Slide Number Placeholder 6"/>
          <p:cNvSpPr>
            <a:spLocks noGrp="1"/>
          </p:cNvSpPr>
          <p:nvPr>
            <p:ph type="sldNum" sz="quarter" idx="12"/>
          </p:nvPr>
        </p:nvSpPr>
        <p:spPr/>
        <p:txBody>
          <a:bodyPr/>
          <a:lstStyle>
            <a:lvl1pPr>
              <a:defRPr/>
            </a:lvl1pPr>
          </a:lstStyle>
          <a:p>
            <a:pPr>
              <a:defRPr/>
            </a:pPr>
            <a:fld id="{CF13F0DA-D6EB-4C97-AB1D-89B75D68D942}"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B29F4132-630B-41B0-86C2-0E312478818B}" type="datetimeFigureOut">
              <a:rPr lang="en-CA"/>
              <a:pPr>
                <a:defRPr/>
              </a:pPr>
              <a:t>10/01/20</a:t>
            </a:fld>
            <a:endParaRPr lang="en-CA" dirty="0"/>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CA"/>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C9FB69ED-A22E-4F1B-9F63-B9D8AB7E068B}"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dirty="0"/>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07D226E5-D174-4058-B887-19BDFA657242}" type="datetimeFigureOut">
              <a:rPr lang="en-CA"/>
              <a:pPr>
                <a:defRPr/>
              </a:pPr>
              <a:t>10/01/20</a:t>
            </a:fld>
            <a:endParaRPr lang="en-CA"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CA"/>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22D09FE8-78AB-490A-9D9E-A0C068ED0446}"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773" r:id="rId1"/>
    <p:sldLayoutId id="2147483766" r:id="rId2"/>
    <p:sldLayoutId id="2147483774" r:id="rId3"/>
    <p:sldLayoutId id="2147483767" r:id="rId4"/>
    <p:sldLayoutId id="2147483768" r:id="rId5"/>
    <p:sldLayoutId id="2147483769" r:id="rId6"/>
    <p:sldLayoutId id="2147483770" r:id="rId7"/>
    <p:sldLayoutId id="2147483775" r:id="rId8"/>
    <p:sldLayoutId id="2147483776" r:id="rId9"/>
    <p:sldLayoutId id="2147483771" r:id="rId10"/>
    <p:sldLayoutId id="214748377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p:txBody>
          <a:bodyPr/>
          <a:lstStyle/>
          <a:p>
            <a:pPr eaLnBrk="1" hangingPunct="1">
              <a:buFont typeface="Arial" charset="0"/>
              <a:buNone/>
            </a:pPr>
            <a:r>
              <a:rPr lang="en-CA" sz="2800" smtClean="0"/>
              <a:t>Equip yourself with the right attitude </a:t>
            </a:r>
          </a:p>
          <a:p>
            <a:pPr eaLnBrk="1" hangingPunct="1">
              <a:buFont typeface="Arial" charset="0"/>
              <a:buNone/>
            </a:pPr>
            <a:r>
              <a:rPr lang="en-CA" sz="2800" smtClean="0"/>
              <a:t>&amp; outlook on life.</a:t>
            </a:r>
          </a:p>
          <a:p>
            <a:pPr eaLnBrk="1" hangingPunct="1">
              <a:buFont typeface="Arial" charset="0"/>
              <a:buNone/>
            </a:pPr>
            <a:endParaRPr lang="en-CA" sz="2800" smtClean="0"/>
          </a:p>
          <a:p>
            <a:pPr eaLnBrk="1" hangingPunct="1">
              <a:buFont typeface="Arial" charset="0"/>
              <a:buNone/>
            </a:pPr>
            <a:r>
              <a:rPr lang="en-CA" sz="2800" smtClean="0"/>
              <a:t>© Paul T. P. Wong</a:t>
            </a:r>
          </a:p>
        </p:txBody>
      </p:sp>
      <p:sp>
        <p:nvSpPr>
          <p:cNvPr id="6147" name="Title 1"/>
          <p:cNvSpPr>
            <a:spLocks noGrp="1"/>
          </p:cNvSpPr>
          <p:nvPr>
            <p:ph type="ctrTitle"/>
          </p:nvPr>
        </p:nvSpPr>
        <p:spPr>
          <a:xfrm>
            <a:off x="457200" y="1506538"/>
            <a:ext cx="8229600" cy="1470025"/>
          </a:xfrm>
        </p:spPr>
        <p:txBody>
          <a:bodyPr/>
          <a:lstStyle/>
          <a:p>
            <a:pPr eaLnBrk="1" hangingPunct="1"/>
            <a:r>
              <a:rPr lang="en-CA" smtClean="0"/>
              <a:t>Life Lesson 8: </a:t>
            </a:r>
            <a:br>
              <a:rPr lang="en-CA" smtClean="0"/>
            </a:br>
            <a:r>
              <a:rPr lang="en-CA" smtClean="0"/>
              <a:t>How do I overcome adversity?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a5.sphotos.ak.fbcdn.net/hphotos-ak-prn1/s720x720/542360_398524286874718_1785796988_n.jpg"/>
          <p:cNvPicPr>
            <a:picLocks noChangeAspect="1" noChangeArrowheads="1"/>
          </p:cNvPicPr>
          <p:nvPr/>
        </p:nvPicPr>
        <p:blipFill>
          <a:blip r:embed="rId2" cstate="print"/>
          <a:srcRect/>
          <a:stretch>
            <a:fillRect/>
          </a:stretch>
        </p:blipFill>
        <p:spPr bwMode="auto">
          <a:xfrm>
            <a:off x="1719263" y="2565400"/>
            <a:ext cx="3978275" cy="3479800"/>
          </a:xfrm>
          <a:prstGeom prst="rect">
            <a:avLst/>
          </a:prstGeom>
          <a:noFill/>
          <a:ln w="9525">
            <a:noFill/>
            <a:miter lim="800000"/>
            <a:headEnd/>
            <a:tailEnd/>
          </a:ln>
        </p:spPr>
      </p:pic>
      <p:sp>
        <p:nvSpPr>
          <p:cNvPr id="15363" name="Content Placeholder 3"/>
          <p:cNvSpPr>
            <a:spLocks noGrp="1"/>
          </p:cNvSpPr>
          <p:nvPr>
            <p:ph sz="quarter" idx="1"/>
          </p:nvPr>
        </p:nvSpPr>
        <p:spPr>
          <a:xfrm>
            <a:off x="971550" y="836613"/>
            <a:ext cx="7518400" cy="2376487"/>
          </a:xfrm>
        </p:spPr>
        <p:txBody>
          <a:bodyPr/>
          <a:lstStyle/>
          <a:p>
            <a:pPr marL="0" indent="0" algn="r">
              <a:buFont typeface="Wingdings 2" pitchFamily="18" charset="2"/>
              <a:buNone/>
            </a:pPr>
            <a:r>
              <a:rPr lang="en-CA" b="1" i="1" smtClean="0"/>
              <a:t>“COURAGE IS THE FIRST OF THE VIRTUES, BECAUSE IT MAKES ALL OTHERS POSSIBLE.”</a:t>
            </a:r>
            <a:br>
              <a:rPr lang="en-CA" b="1" i="1" smtClean="0"/>
            </a:br>
            <a:r>
              <a:rPr lang="en-CA" b="1" i="1" smtClean="0"/>
              <a:t>~Aristotle</a:t>
            </a:r>
            <a:endParaRPr lang="en-CA"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4.sphotos.ak.fbcdn.net/hphotos-ak-ash4/s720x720/418579_398523533541460_1100455312_n.jpg"/>
          <p:cNvPicPr>
            <a:picLocks noChangeAspect="1" noChangeArrowheads="1"/>
          </p:cNvPicPr>
          <p:nvPr/>
        </p:nvPicPr>
        <p:blipFill>
          <a:blip r:embed="rId2" cstate="print"/>
          <a:srcRect/>
          <a:stretch>
            <a:fillRect/>
          </a:stretch>
        </p:blipFill>
        <p:spPr bwMode="auto">
          <a:xfrm>
            <a:off x="2190750" y="2133600"/>
            <a:ext cx="6130925" cy="4103688"/>
          </a:xfrm>
          <a:prstGeom prst="rect">
            <a:avLst/>
          </a:prstGeom>
          <a:noFill/>
          <a:ln w="9525">
            <a:noFill/>
            <a:miter lim="800000"/>
            <a:headEnd/>
            <a:tailEnd/>
          </a:ln>
        </p:spPr>
      </p:pic>
      <p:sp>
        <p:nvSpPr>
          <p:cNvPr id="16387" name="Title 4"/>
          <p:cNvSpPr>
            <a:spLocks noGrp="1"/>
          </p:cNvSpPr>
          <p:nvPr>
            <p:ph type="title"/>
          </p:nvPr>
        </p:nvSpPr>
        <p:spPr>
          <a:xfrm>
            <a:off x="471488" y="692150"/>
            <a:ext cx="7772400" cy="1143000"/>
          </a:xfrm>
        </p:spPr>
        <p:txBody>
          <a:bodyPr/>
          <a:lstStyle/>
          <a:p>
            <a:r>
              <a:rPr lang="en-CA" sz="3200" smtClean="0"/>
              <a:t>Courage means having the capacity to stand up for what you believe and face fears and dangers unflinchingly.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00113" y="404813"/>
            <a:ext cx="7772400" cy="1143000"/>
          </a:xfrm>
        </p:spPr>
        <p:txBody>
          <a:bodyPr/>
          <a:lstStyle/>
          <a:p>
            <a:r>
              <a:rPr lang="en-CA" sz="3400" smtClean="0"/>
              <a:t>It takes courage to confront and accept yourself in spire of all your limitations.</a:t>
            </a:r>
          </a:p>
        </p:txBody>
      </p:sp>
      <p:pic>
        <p:nvPicPr>
          <p:cNvPr id="17411" name="Picture 2" descr="http://a4.sphotos.ak.fbcdn.net/hphotos-ak-ash3/574475_398520153541798_1130992311_n.jpg"/>
          <p:cNvPicPr>
            <a:picLocks noChangeAspect="1" noChangeArrowheads="1"/>
          </p:cNvPicPr>
          <p:nvPr/>
        </p:nvPicPr>
        <p:blipFill>
          <a:blip r:embed="rId2" cstate="print"/>
          <a:srcRect/>
          <a:stretch>
            <a:fillRect/>
          </a:stretch>
        </p:blipFill>
        <p:spPr bwMode="auto">
          <a:xfrm>
            <a:off x="2268538" y="1727200"/>
            <a:ext cx="4762500" cy="47625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60363" y="836613"/>
            <a:ext cx="8675687" cy="1143000"/>
          </a:xfrm>
        </p:spPr>
        <p:txBody>
          <a:bodyPr/>
          <a:lstStyle/>
          <a:p>
            <a:r>
              <a:rPr lang="en-CA" smtClean="0"/>
              <a:t>Courage empowers you to expand your hope beyond the walls that confine you.</a:t>
            </a:r>
          </a:p>
        </p:txBody>
      </p:sp>
      <p:pic>
        <p:nvPicPr>
          <p:cNvPr id="18435" name="Picture 2" descr="http://a3.sphotos.ak.fbcdn.net/hphotos-ak-snc6/185486_398519266875220_1454457483_n.jpg"/>
          <p:cNvPicPr>
            <a:picLocks noChangeAspect="1" noChangeArrowheads="1"/>
          </p:cNvPicPr>
          <p:nvPr/>
        </p:nvPicPr>
        <p:blipFill>
          <a:blip r:embed="rId2" cstate="print"/>
          <a:srcRect/>
          <a:stretch>
            <a:fillRect/>
          </a:stretch>
        </p:blipFill>
        <p:spPr bwMode="auto">
          <a:xfrm>
            <a:off x="2339975" y="1989138"/>
            <a:ext cx="4608513" cy="45958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03213" y="274638"/>
            <a:ext cx="8229600" cy="1143000"/>
          </a:xfrm>
        </p:spPr>
        <p:txBody>
          <a:bodyPr/>
          <a:lstStyle/>
          <a:p>
            <a:pPr eaLnBrk="1" hangingPunct="1"/>
            <a:r>
              <a:rPr lang="en-CA" smtClean="0"/>
              <a:t>A good example of  tragic optimism</a:t>
            </a:r>
          </a:p>
        </p:txBody>
      </p:sp>
      <p:sp>
        <p:nvSpPr>
          <p:cNvPr id="19459" name="Content Placeholder 2"/>
          <p:cNvSpPr>
            <a:spLocks noGrp="1"/>
          </p:cNvSpPr>
          <p:nvPr>
            <p:ph idx="4294967295"/>
          </p:nvPr>
        </p:nvSpPr>
        <p:spPr>
          <a:xfrm>
            <a:off x="0" y="1600200"/>
            <a:ext cx="8229600" cy="4525963"/>
          </a:xfrm>
        </p:spPr>
        <p:txBody>
          <a:bodyPr/>
          <a:lstStyle/>
          <a:p>
            <a:pPr eaLnBrk="1" hangingPunct="1">
              <a:buFont typeface="Arial" charset="0"/>
              <a:buNone/>
            </a:pPr>
            <a:endParaRPr lang="en-CA" smtClean="0"/>
          </a:p>
          <a:p>
            <a:pPr eaLnBrk="1" hangingPunct="1"/>
            <a:endParaRPr lang="en-CA" smtClean="0"/>
          </a:p>
        </p:txBody>
      </p:sp>
      <p:pic>
        <p:nvPicPr>
          <p:cNvPr id="19460" name="Picture 5" descr="488181_397591900301290_1852864483_n"/>
          <p:cNvPicPr>
            <a:picLocks noChangeAspect="1" noChangeArrowheads="1"/>
          </p:cNvPicPr>
          <p:nvPr/>
        </p:nvPicPr>
        <p:blipFill>
          <a:blip r:embed="rId3" cstate="print"/>
          <a:srcRect/>
          <a:stretch>
            <a:fillRect/>
          </a:stretch>
        </p:blipFill>
        <p:spPr bwMode="auto">
          <a:xfrm>
            <a:off x="1763713" y="1547813"/>
            <a:ext cx="5400675" cy="49053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a4.sphotos.ak.fbcdn.net/hphotos-ak-ash3/556384_397916333602180_922063887_n.jpg"/>
          <p:cNvPicPr>
            <a:picLocks noChangeAspect="1" noChangeArrowheads="1"/>
          </p:cNvPicPr>
          <p:nvPr/>
        </p:nvPicPr>
        <p:blipFill>
          <a:blip r:embed="rId2" cstate="print"/>
          <a:srcRect/>
          <a:stretch>
            <a:fillRect/>
          </a:stretch>
        </p:blipFill>
        <p:spPr bwMode="auto">
          <a:xfrm>
            <a:off x="2555875" y="2060575"/>
            <a:ext cx="4103688" cy="4105275"/>
          </a:xfrm>
          <a:prstGeom prst="rect">
            <a:avLst/>
          </a:prstGeom>
          <a:noFill/>
          <a:ln w="9525">
            <a:noFill/>
            <a:miter lim="800000"/>
            <a:headEnd/>
            <a:tailEnd/>
          </a:ln>
        </p:spPr>
      </p:pic>
      <p:sp>
        <p:nvSpPr>
          <p:cNvPr id="20483" name="Title 1"/>
          <p:cNvSpPr>
            <a:spLocks noGrp="1"/>
          </p:cNvSpPr>
          <p:nvPr>
            <p:ph type="title"/>
          </p:nvPr>
        </p:nvSpPr>
        <p:spPr>
          <a:xfrm>
            <a:off x="914400" y="630238"/>
            <a:ext cx="7772400" cy="1143000"/>
          </a:xfrm>
        </p:spPr>
        <p:txBody>
          <a:bodyPr/>
          <a:lstStyle/>
          <a:p>
            <a:r>
              <a:rPr lang="en-CA" smtClean="0"/>
              <a:t>A tragic sense of life is an effective inoculation against tragedies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a7.sphotos.ak.fbcdn.net/hphotos-ak-prn1/551961_396831527043994_1553016519_n.jpg"/>
          <p:cNvPicPr>
            <a:picLocks noChangeAspect="1" noChangeArrowheads="1"/>
          </p:cNvPicPr>
          <p:nvPr/>
        </p:nvPicPr>
        <p:blipFill>
          <a:blip r:embed="rId3" cstate="print"/>
          <a:srcRect/>
          <a:stretch>
            <a:fillRect/>
          </a:stretch>
        </p:blipFill>
        <p:spPr bwMode="auto">
          <a:xfrm>
            <a:off x="2771775" y="1844675"/>
            <a:ext cx="3802063" cy="4752975"/>
          </a:xfrm>
          <a:prstGeom prst="rect">
            <a:avLst/>
          </a:prstGeom>
          <a:noFill/>
          <a:ln w="9525">
            <a:noFill/>
            <a:miter lim="800000"/>
            <a:headEnd/>
            <a:tailEnd/>
          </a:ln>
        </p:spPr>
      </p:pic>
      <p:sp>
        <p:nvSpPr>
          <p:cNvPr id="4" name="Title 1"/>
          <p:cNvSpPr txBox="1">
            <a:spLocks/>
          </p:cNvSpPr>
          <p:nvPr/>
        </p:nvSpPr>
        <p:spPr bwMode="auto">
          <a:xfrm>
            <a:off x="1258888" y="188913"/>
            <a:ext cx="6870700"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bIns="91440" anchor="b">
            <a:normAutofit fontScale="90000" lnSpcReduction="10000"/>
          </a:bodyPr>
          <a:lst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a:lstStyle>
          <a:p>
            <a:pPr algn="ctr" eaLnBrk="1" fontAlgn="auto" hangingPunct="1">
              <a:spcBef>
                <a:spcPts val="1200"/>
              </a:spcBef>
              <a:spcAft>
                <a:spcPts val="0"/>
              </a:spcAft>
              <a:defRPr/>
            </a:pPr>
            <a:r>
              <a:rPr lang="en-CA" b="1" dirty="0" smtClean="0"/>
              <a:t>Lesson 2:</a:t>
            </a:r>
            <a:br>
              <a:rPr lang="en-CA" b="1" dirty="0" smtClean="0"/>
            </a:br>
            <a:r>
              <a:rPr lang="en-CA" b="1" dirty="0" smtClean="0"/>
              <a:t>What matters most is how you </a:t>
            </a:r>
            <a:br>
              <a:rPr lang="en-CA" b="1" dirty="0" smtClean="0"/>
            </a:br>
            <a:r>
              <a:rPr lang="en-CA" b="1" dirty="0" smtClean="0"/>
              <a:t>react to adversity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CA" smtClean="0"/>
              <a:t>3 Common Responses to Adversity</a:t>
            </a:r>
          </a:p>
        </p:txBody>
      </p:sp>
      <p:sp>
        <p:nvSpPr>
          <p:cNvPr id="22531" name="Content Placeholder 2"/>
          <p:cNvSpPr>
            <a:spLocks noGrp="1"/>
          </p:cNvSpPr>
          <p:nvPr>
            <p:ph sz="quarter" idx="1"/>
          </p:nvPr>
        </p:nvSpPr>
        <p:spPr>
          <a:xfrm>
            <a:off x="914400" y="1809750"/>
            <a:ext cx="7772400" cy="4572000"/>
          </a:xfrm>
        </p:spPr>
        <p:txBody>
          <a:bodyPr/>
          <a:lstStyle/>
          <a:p>
            <a:pPr marL="514350" indent="-514350" eaLnBrk="1" hangingPunct="1">
              <a:spcBef>
                <a:spcPts val="1800"/>
              </a:spcBef>
              <a:buFont typeface="Arial" charset="0"/>
              <a:buAutoNum type="arabicParenR"/>
            </a:pPr>
            <a:r>
              <a:rPr lang="en-CA" sz="3200" b="1" smtClean="0"/>
              <a:t>Catastrophizing: </a:t>
            </a:r>
            <a:r>
              <a:rPr lang="en-CA" sz="3200" smtClean="0"/>
              <a:t>Creating unnecessary anxieties &amp; suffering</a:t>
            </a:r>
          </a:p>
          <a:p>
            <a:pPr marL="514350" indent="-514350" eaLnBrk="1" hangingPunct="1">
              <a:spcBef>
                <a:spcPts val="1800"/>
              </a:spcBef>
              <a:buFont typeface="Arial" charset="0"/>
              <a:buAutoNum type="arabicParenR"/>
            </a:pPr>
            <a:r>
              <a:rPr lang="en-CA" sz="3200" b="1" smtClean="0"/>
              <a:t>Trivializing: </a:t>
            </a:r>
            <a:r>
              <a:rPr lang="en-CA" sz="3200" smtClean="0"/>
              <a:t>Ignoring the real danger &amp; believing in delusions </a:t>
            </a:r>
          </a:p>
          <a:p>
            <a:pPr marL="514350" indent="-514350" eaLnBrk="1" hangingPunct="1">
              <a:spcBef>
                <a:spcPts val="1800"/>
              </a:spcBef>
              <a:buFont typeface="Arial" charset="0"/>
              <a:buAutoNum type="arabicParenR"/>
            </a:pPr>
            <a:r>
              <a:rPr lang="en-CA" sz="3200" b="1" smtClean="0"/>
              <a:t>Assessing it rationally: </a:t>
            </a:r>
            <a:r>
              <a:rPr lang="en-CA" sz="3200" smtClean="0"/>
              <a:t>Appraising the situation realistically but with a sense of TO</a:t>
            </a:r>
          </a:p>
          <a:p>
            <a:pPr marL="514350" indent="-514350" eaLnBrk="1" hangingPunct="1">
              <a:buFont typeface="Arial" charset="0"/>
              <a:buAutoNum type="arabicParenR"/>
            </a:pPr>
            <a:endParaRPr lang="en-CA"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sz="3600" smtClean="0"/>
              <a:t>The process of catastrophizing: Negative schema &amp; anticipation</a:t>
            </a:r>
          </a:p>
        </p:txBody>
      </p:sp>
      <p:pic>
        <p:nvPicPr>
          <p:cNvPr id="23555" name="Picture 2" descr="http://a1.sphotos.ak.fbcdn.net/hphotos-ak-ash4/418718_397927143601099_1705573471_n.jpg"/>
          <p:cNvPicPr>
            <a:picLocks noChangeAspect="1" noChangeArrowheads="1"/>
          </p:cNvPicPr>
          <p:nvPr/>
        </p:nvPicPr>
        <p:blipFill>
          <a:blip r:embed="rId2" cstate="print"/>
          <a:srcRect/>
          <a:stretch>
            <a:fillRect/>
          </a:stretch>
        </p:blipFill>
        <p:spPr bwMode="auto">
          <a:xfrm>
            <a:off x="1116013" y="1844675"/>
            <a:ext cx="6902450" cy="41767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a4.sphotos.ak.fbcdn.net/hphotos-ak-ash3/564495_389365141123966_1573713655_n.jpg"/>
          <p:cNvPicPr>
            <a:picLocks noChangeAspect="1" noChangeArrowheads="1"/>
          </p:cNvPicPr>
          <p:nvPr/>
        </p:nvPicPr>
        <p:blipFill>
          <a:blip r:embed="rId2" cstate="print"/>
          <a:srcRect/>
          <a:stretch>
            <a:fillRect/>
          </a:stretch>
        </p:blipFill>
        <p:spPr bwMode="auto">
          <a:xfrm>
            <a:off x="468313" y="1341438"/>
            <a:ext cx="8186737" cy="4391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US" smtClean="0"/>
              <a:t>Is the glass half empty or half full?</a:t>
            </a:r>
          </a:p>
        </p:txBody>
      </p:sp>
      <p:pic>
        <p:nvPicPr>
          <p:cNvPr id="7171" name="Picture 5" descr="glass-half-full"/>
          <p:cNvPicPr>
            <a:picLocks noChangeAspect="1" noChangeArrowheads="1"/>
          </p:cNvPicPr>
          <p:nvPr/>
        </p:nvPicPr>
        <p:blipFill>
          <a:blip r:embed="rId3" cstate="print"/>
          <a:srcRect/>
          <a:stretch>
            <a:fillRect/>
          </a:stretch>
        </p:blipFill>
        <p:spPr bwMode="auto">
          <a:xfrm>
            <a:off x="2195513" y="1773238"/>
            <a:ext cx="6480175" cy="45926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smtClean="0"/>
              <a:t>4 Prototypical Life Trajectories</a:t>
            </a:r>
          </a:p>
        </p:txBody>
      </p:sp>
      <p:pic>
        <p:nvPicPr>
          <p:cNvPr id="25603" name="Picture 4"/>
          <p:cNvPicPr>
            <a:picLocks noChangeAspect="1" noChangeArrowheads="1"/>
          </p:cNvPicPr>
          <p:nvPr/>
        </p:nvPicPr>
        <p:blipFill>
          <a:blip r:embed="rId2" cstate="print"/>
          <a:srcRect/>
          <a:stretch>
            <a:fillRect/>
          </a:stretch>
        </p:blipFill>
        <p:spPr bwMode="auto">
          <a:xfrm>
            <a:off x="250825" y="1773238"/>
            <a:ext cx="8613775" cy="479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sz="quarter" idx="4294967295"/>
          </p:nvPr>
        </p:nvSpPr>
        <p:spPr>
          <a:xfrm>
            <a:off x="468313" y="1809750"/>
            <a:ext cx="8496300" cy="4572000"/>
          </a:xfrm>
        </p:spPr>
        <p:txBody>
          <a:bodyPr/>
          <a:lstStyle/>
          <a:p>
            <a:pPr eaLnBrk="1" hangingPunct="1">
              <a:spcBef>
                <a:spcPts val="1800"/>
              </a:spcBef>
            </a:pPr>
            <a:r>
              <a:rPr lang="en-US" sz="3200" smtClean="0"/>
              <a:t>Focus on situational meaning rather than global meaning</a:t>
            </a:r>
          </a:p>
          <a:p>
            <a:pPr eaLnBrk="1" hangingPunct="1">
              <a:spcBef>
                <a:spcPts val="1800"/>
              </a:spcBef>
            </a:pPr>
            <a:r>
              <a:rPr lang="en-US" sz="3200" smtClean="0"/>
              <a:t>Seeking both causal and existential understanding</a:t>
            </a:r>
          </a:p>
          <a:p>
            <a:pPr eaLnBrk="1" hangingPunct="1">
              <a:spcBef>
                <a:spcPts val="1800"/>
              </a:spcBef>
            </a:pPr>
            <a:r>
              <a:rPr lang="en-US" sz="3200" smtClean="0"/>
              <a:t>Develop a meaning mindset as a frame of reference for both positive and negative events</a:t>
            </a:r>
          </a:p>
          <a:p>
            <a:pPr eaLnBrk="1" hangingPunct="1">
              <a:spcBef>
                <a:spcPts val="1800"/>
              </a:spcBef>
            </a:pPr>
            <a:r>
              <a:rPr lang="en-US" sz="3200" smtClean="0"/>
              <a:t>Learn how to make full use of our capacity for meaning-seeking and meaning-making</a:t>
            </a:r>
          </a:p>
        </p:txBody>
      </p:sp>
      <p:sp>
        <p:nvSpPr>
          <p:cNvPr id="26627" name="Rectangle 2"/>
          <p:cNvSpPr txBox="1">
            <a:spLocks/>
          </p:cNvSpPr>
          <p:nvPr/>
        </p:nvSpPr>
        <p:spPr bwMode="auto">
          <a:xfrm>
            <a:off x="468313" y="404813"/>
            <a:ext cx="8281987" cy="1143000"/>
          </a:xfrm>
          <a:prstGeom prst="rect">
            <a:avLst/>
          </a:prstGeom>
          <a:noFill/>
          <a:ln w="9525">
            <a:noFill/>
            <a:miter lim="800000"/>
            <a:headEnd/>
            <a:tailEnd/>
          </a:ln>
        </p:spPr>
        <p:txBody>
          <a:bodyPr/>
          <a:lstStyle/>
          <a:p>
            <a:pPr algn="ctr"/>
            <a:r>
              <a:rPr lang="en-US" sz="3800" b="1">
                <a:solidFill>
                  <a:schemeClr val="tx2"/>
                </a:solidFill>
                <a:latin typeface="Franklin Gothic Book" pitchFamily="34" charset="0"/>
              </a:rPr>
              <a:t>Lesson 3: </a:t>
            </a:r>
            <a:br>
              <a:rPr lang="en-US" sz="3800" b="1">
                <a:solidFill>
                  <a:schemeClr val="tx2"/>
                </a:solidFill>
                <a:latin typeface="Franklin Gothic Book" pitchFamily="34" charset="0"/>
              </a:rPr>
            </a:br>
            <a:r>
              <a:rPr lang="en-US" sz="3800" b="1">
                <a:solidFill>
                  <a:schemeClr val="tx2"/>
                </a:solidFill>
                <a:latin typeface="Franklin Gothic Book" pitchFamily="34" charset="0"/>
              </a:rPr>
              <a:t>Face adversity with a meaning mindset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52413" y="274638"/>
            <a:ext cx="9144000" cy="1143000"/>
          </a:xfrm>
        </p:spPr>
        <p:txBody>
          <a:bodyPr/>
          <a:lstStyle/>
          <a:p>
            <a:pPr eaLnBrk="1" hangingPunct="1"/>
            <a:r>
              <a:rPr lang="en-CA" smtClean="0"/>
              <a:t>Suffering triggers the quest for meaning</a:t>
            </a:r>
          </a:p>
        </p:txBody>
      </p:sp>
      <p:pic>
        <p:nvPicPr>
          <p:cNvPr id="27651" name="Picture 2" descr="http://a2.sphotos.ak.fbcdn.net/hphotos-ak-ash3/559163_396827910377689_635785812_n.jpg"/>
          <p:cNvPicPr>
            <a:picLocks noChangeAspect="1" noChangeArrowheads="1"/>
          </p:cNvPicPr>
          <p:nvPr/>
        </p:nvPicPr>
        <p:blipFill>
          <a:blip r:embed="rId3" cstate="print"/>
          <a:srcRect/>
          <a:stretch>
            <a:fillRect/>
          </a:stretch>
        </p:blipFill>
        <p:spPr bwMode="auto">
          <a:xfrm>
            <a:off x="2195513" y="1700213"/>
            <a:ext cx="4810125" cy="48101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CA" smtClean="0"/>
              <a:t>“Why” is a universal cry for help</a:t>
            </a:r>
          </a:p>
        </p:txBody>
      </p:sp>
      <p:pic>
        <p:nvPicPr>
          <p:cNvPr id="28675" name="Picture 2" descr="http://a4.sphotos.ak.fbcdn.net/hphotos-ak-ash4/s720x720/431984_396810990379381_793292304_n.jpg"/>
          <p:cNvPicPr>
            <a:picLocks noChangeAspect="1" noChangeArrowheads="1"/>
          </p:cNvPicPr>
          <p:nvPr/>
        </p:nvPicPr>
        <p:blipFill>
          <a:blip r:embed="rId2" cstate="print"/>
          <a:srcRect/>
          <a:stretch>
            <a:fillRect/>
          </a:stretch>
        </p:blipFill>
        <p:spPr bwMode="auto">
          <a:xfrm>
            <a:off x="1098550" y="1412875"/>
            <a:ext cx="6858000" cy="52673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468313" y="274638"/>
            <a:ext cx="8783637" cy="1143000"/>
          </a:xfrm>
        </p:spPr>
        <p:txBody>
          <a:bodyPr/>
          <a:lstStyle/>
          <a:p>
            <a:pPr eaLnBrk="1" hangingPunct="1"/>
            <a:r>
              <a:rPr lang="en-US" smtClean="0"/>
              <a:t>Meaning seeking may be unpleasant</a:t>
            </a:r>
          </a:p>
        </p:txBody>
      </p:sp>
      <p:sp>
        <p:nvSpPr>
          <p:cNvPr id="29699" name="Rectangle 3"/>
          <p:cNvSpPr>
            <a:spLocks noGrp="1"/>
          </p:cNvSpPr>
          <p:nvPr>
            <p:ph sz="quarter" idx="1"/>
          </p:nvPr>
        </p:nvSpPr>
        <p:spPr>
          <a:xfrm>
            <a:off x="755650" y="1881188"/>
            <a:ext cx="7772400" cy="4572000"/>
          </a:xfrm>
        </p:spPr>
        <p:txBody>
          <a:bodyPr/>
          <a:lstStyle/>
          <a:p>
            <a:pPr eaLnBrk="1" hangingPunct="1">
              <a:spcBef>
                <a:spcPts val="1800"/>
              </a:spcBef>
            </a:pPr>
            <a:r>
              <a:rPr lang="en-US" sz="3200" smtClean="0"/>
              <a:t>It can pose a challenge to your beliefs</a:t>
            </a:r>
          </a:p>
          <a:p>
            <a:pPr eaLnBrk="1" hangingPunct="1">
              <a:spcBef>
                <a:spcPts val="1800"/>
              </a:spcBef>
            </a:pPr>
            <a:r>
              <a:rPr lang="en-US" sz="3200" smtClean="0"/>
              <a:t>It can lead to rumination and depression</a:t>
            </a:r>
          </a:p>
          <a:p>
            <a:pPr eaLnBrk="1" hangingPunct="1">
              <a:spcBef>
                <a:spcPts val="1800"/>
              </a:spcBef>
            </a:pPr>
            <a:r>
              <a:rPr lang="en-US" sz="3200" smtClean="0"/>
              <a:t>There are no answers to the problem of suffering</a:t>
            </a:r>
          </a:p>
          <a:p>
            <a:pPr eaLnBrk="1" hangingPunct="1">
              <a:spcBef>
                <a:spcPts val="1800"/>
              </a:spcBef>
            </a:pPr>
            <a:r>
              <a:rPr lang="en-US" sz="3200" smtClean="0"/>
              <a:t>There are no answers to the problem of injustice</a:t>
            </a:r>
          </a:p>
          <a:p>
            <a:pPr eaLnBrk="1" hangingPunct="1">
              <a:spcBef>
                <a:spcPts val="1800"/>
              </a:spcBef>
            </a:pPr>
            <a:r>
              <a:rPr lang="en-US" sz="3200" smtClean="0"/>
              <a:t>Viktor Frankl emphasizes that it is more adaptive to move from “Why” to “How” or “What”</a:t>
            </a:r>
          </a:p>
          <a:p>
            <a:pPr eaLnBrk="1" hangingPunct="1"/>
            <a:endParaRPr lang="en-US" sz="32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a:xfrm>
            <a:off x="914400" y="414338"/>
            <a:ext cx="7772400" cy="1143000"/>
          </a:xfrm>
        </p:spPr>
        <p:txBody>
          <a:bodyPr/>
          <a:lstStyle/>
          <a:p>
            <a:r>
              <a:rPr lang="en-US" sz="3600" smtClean="0"/>
              <a:t>Meaning-making is an all-purpose tool for effective coping</a:t>
            </a:r>
          </a:p>
        </p:txBody>
      </p:sp>
      <p:sp>
        <p:nvSpPr>
          <p:cNvPr id="30723" name="Rectangle 3"/>
          <p:cNvSpPr>
            <a:spLocks noGrp="1"/>
          </p:cNvSpPr>
          <p:nvPr>
            <p:ph type="body" idx="1"/>
          </p:nvPr>
        </p:nvSpPr>
        <p:spPr>
          <a:xfrm>
            <a:off x="914400" y="1665288"/>
            <a:ext cx="7772400" cy="4572000"/>
          </a:xfrm>
        </p:spPr>
        <p:txBody>
          <a:bodyPr/>
          <a:lstStyle/>
          <a:p>
            <a:pPr>
              <a:spcBef>
                <a:spcPts val="1800"/>
              </a:spcBef>
            </a:pPr>
            <a:r>
              <a:rPr lang="en-US" sz="3000" smtClean="0"/>
              <a:t>Our universal capacity for meaning-making is able to protect us against hardships and traumas, but also able to guides us towards achieving a preferred future</a:t>
            </a:r>
          </a:p>
          <a:p>
            <a:pPr>
              <a:spcBef>
                <a:spcPts val="1800"/>
              </a:spcBef>
            </a:pPr>
            <a:r>
              <a:rPr lang="en-US" sz="3000" smtClean="0"/>
              <a:t>Meaning-making empowers us to endure, transcend and transform all trials and tribulations</a:t>
            </a:r>
          </a:p>
          <a:p>
            <a:pPr>
              <a:spcBef>
                <a:spcPts val="1800"/>
              </a:spcBef>
            </a:pPr>
            <a:r>
              <a:rPr lang="en-US" sz="3000" smtClean="0"/>
              <a:t>Meaning-making is involved us both the PURE strategy of flourishing and the ABCDE strategy of overcoming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1188" y="115888"/>
            <a:ext cx="7772400" cy="1143000"/>
          </a:xfrm>
        </p:spPr>
        <p:txBody>
          <a:bodyPr/>
          <a:lstStyle/>
          <a:p>
            <a:r>
              <a:rPr lang="en-CA" smtClean="0"/>
              <a:t>Conclusions</a:t>
            </a:r>
          </a:p>
        </p:txBody>
      </p:sp>
      <p:sp>
        <p:nvSpPr>
          <p:cNvPr id="3" name="Content Placeholder 2"/>
          <p:cNvSpPr>
            <a:spLocks noGrp="1"/>
          </p:cNvSpPr>
          <p:nvPr>
            <p:ph sz="quarter" idx="1"/>
          </p:nvPr>
        </p:nvSpPr>
        <p:spPr>
          <a:xfrm>
            <a:off x="539750" y="1412875"/>
            <a:ext cx="8280400" cy="4572000"/>
          </a:xfrm>
        </p:spPr>
        <p:txBody>
          <a:bodyPr/>
          <a:lstStyle/>
          <a:p>
            <a:pPr marL="0" indent="0">
              <a:spcBef>
                <a:spcPts val="1800"/>
              </a:spcBef>
              <a:buFont typeface="Wingdings 2" pitchFamily="18" charset="2"/>
              <a:buNone/>
              <a:defRPr/>
            </a:pPr>
            <a:r>
              <a:rPr lang="en-CA" sz="3000" dirty="0" smtClean="0"/>
              <a:t>In this lecture, we have learned three important life attitudes which can overcome adversity:</a:t>
            </a:r>
          </a:p>
          <a:p>
            <a:pPr marL="514350" indent="-514350">
              <a:spcBef>
                <a:spcPts val="1800"/>
              </a:spcBef>
              <a:buFont typeface="+mj-lt"/>
              <a:buAutoNum type="arabicPeriod"/>
              <a:defRPr/>
            </a:pPr>
            <a:r>
              <a:rPr lang="en-CA" sz="3000" dirty="0" smtClean="0"/>
              <a:t>Develop a tragic sense of life as an inoculation against adversity</a:t>
            </a:r>
          </a:p>
          <a:p>
            <a:pPr marL="514350" indent="-514350">
              <a:spcBef>
                <a:spcPts val="1800"/>
              </a:spcBef>
              <a:buFont typeface="+mj-lt"/>
              <a:buAutoNum type="arabicPeriod"/>
              <a:defRPr/>
            </a:pPr>
            <a:r>
              <a:rPr lang="en-CA" sz="3000" dirty="0" smtClean="0"/>
              <a:t>You have the freedom to react to adversity rationally</a:t>
            </a:r>
          </a:p>
          <a:p>
            <a:pPr marL="514350" indent="-514350">
              <a:spcBef>
                <a:spcPts val="1800"/>
              </a:spcBef>
              <a:buFont typeface="+mj-lt"/>
              <a:buAutoNum type="arabicPeriod"/>
              <a:defRPr/>
            </a:pPr>
            <a:r>
              <a:rPr lang="en-CA" sz="3000" dirty="0" smtClean="0"/>
              <a:t>Cope with every tragic event through the meaning mindset and meaning-making capacity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50825" y="476250"/>
            <a:ext cx="8713788" cy="1143000"/>
          </a:xfrm>
        </p:spPr>
        <p:txBody>
          <a:bodyPr/>
          <a:lstStyle/>
          <a:p>
            <a:pPr algn="ctr"/>
            <a:r>
              <a:rPr lang="en-CA" smtClean="0"/>
              <a:t> </a:t>
            </a:r>
            <a:br>
              <a:rPr lang="en-CA" smtClean="0"/>
            </a:br>
            <a:r>
              <a:rPr lang="en-CA" smtClean="0"/>
              <a:t>Develop the right attitude </a:t>
            </a:r>
            <a:br>
              <a:rPr lang="en-CA" smtClean="0"/>
            </a:br>
            <a:r>
              <a:rPr lang="en-CA" smtClean="0"/>
              <a:t>&amp; outlook on life</a:t>
            </a:r>
          </a:p>
        </p:txBody>
      </p:sp>
      <p:pic>
        <p:nvPicPr>
          <p:cNvPr id="8195" name="Picture 2" descr="http://a2.sphotos.ak.fbcdn.net/hphotos-ak-snc6/196715_398027860257694_777560763_n.jpg"/>
          <p:cNvPicPr>
            <a:picLocks noChangeAspect="1" noChangeArrowheads="1"/>
          </p:cNvPicPr>
          <p:nvPr/>
        </p:nvPicPr>
        <p:blipFill>
          <a:blip r:embed="rId3" cstate="print"/>
          <a:srcRect/>
          <a:stretch>
            <a:fillRect/>
          </a:stretch>
        </p:blipFill>
        <p:spPr bwMode="auto">
          <a:xfrm>
            <a:off x="2411413" y="1916113"/>
            <a:ext cx="5367337" cy="41465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ositivemotivation.net/wp-content/uploads/2012/08/Positive-Attitude-Quotes-Your-living-is-determined-not-so-much-by-what-life-brings-to-you-as-by-the-attitude-you-bring-to-life-not-so-much-.jpg"/>
          <p:cNvPicPr>
            <a:picLocks noChangeAspect="1" noChangeArrowheads="1"/>
          </p:cNvPicPr>
          <p:nvPr/>
        </p:nvPicPr>
        <p:blipFill>
          <a:blip r:embed="rId2" cstate="print"/>
          <a:srcRect/>
          <a:stretch>
            <a:fillRect/>
          </a:stretch>
        </p:blipFill>
        <p:spPr bwMode="auto">
          <a:xfrm>
            <a:off x="1763713" y="492125"/>
            <a:ext cx="5867400" cy="5867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46088" y="274638"/>
            <a:ext cx="8229600" cy="1143000"/>
          </a:xfrm>
        </p:spPr>
        <p:txBody>
          <a:bodyPr/>
          <a:lstStyle/>
          <a:p>
            <a:pPr eaLnBrk="1" hangingPunct="1"/>
            <a:r>
              <a:rPr lang="en-CA" smtClean="0"/>
              <a:t>What Is Your Outlook on Life?</a:t>
            </a:r>
          </a:p>
        </p:txBody>
      </p:sp>
      <p:sp>
        <p:nvSpPr>
          <p:cNvPr id="10243" name="Content Placeholder 2"/>
          <p:cNvSpPr>
            <a:spLocks noGrp="1"/>
          </p:cNvSpPr>
          <p:nvPr>
            <p:ph idx="4294967295"/>
          </p:nvPr>
        </p:nvSpPr>
        <p:spPr>
          <a:xfrm>
            <a:off x="446088" y="1927225"/>
            <a:ext cx="8229600" cy="4525963"/>
          </a:xfrm>
        </p:spPr>
        <p:txBody>
          <a:bodyPr/>
          <a:lstStyle/>
          <a:p>
            <a:pPr marL="514350" indent="-514350" eaLnBrk="1" hangingPunct="1">
              <a:spcBef>
                <a:spcPts val="1800"/>
              </a:spcBef>
              <a:buFont typeface="Arial" charset="0"/>
              <a:buAutoNum type="arabicParenR"/>
            </a:pPr>
            <a:r>
              <a:rPr lang="en-CA" sz="2900" b="1" smtClean="0"/>
              <a:t>Optimism: </a:t>
            </a:r>
            <a:r>
              <a:rPr lang="en-CA" sz="2900" smtClean="0"/>
              <a:t>Life is good, only expect good things to happen</a:t>
            </a:r>
          </a:p>
          <a:p>
            <a:pPr marL="514350" indent="-514350" eaLnBrk="1" hangingPunct="1">
              <a:spcBef>
                <a:spcPts val="1800"/>
              </a:spcBef>
              <a:buFont typeface="Arial" charset="0"/>
              <a:buAutoNum type="arabicParenR"/>
            </a:pPr>
            <a:r>
              <a:rPr lang="en-CA" sz="2900" b="1" smtClean="0"/>
              <a:t>Pessimism:</a:t>
            </a:r>
            <a:r>
              <a:rPr lang="en-CA" sz="2900" smtClean="0"/>
              <a:t> Life is bad, only expect bad things to happen</a:t>
            </a:r>
          </a:p>
          <a:p>
            <a:pPr marL="514350" indent="-514350" eaLnBrk="1" hangingPunct="1">
              <a:spcBef>
                <a:spcPts val="1800"/>
              </a:spcBef>
              <a:buFont typeface="Arial" charset="0"/>
              <a:buAutoNum type="arabicParenR"/>
            </a:pPr>
            <a:r>
              <a:rPr lang="en-CA" sz="2900" b="1" smtClean="0"/>
              <a:t>Optimistic Pessimism:</a:t>
            </a:r>
            <a:r>
              <a:rPr lang="en-CA" sz="2900" smtClean="0"/>
              <a:t> Life is both good and bad, but eventually good will prevail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519113" y="485775"/>
            <a:ext cx="8229600" cy="1143000"/>
          </a:xfrm>
        </p:spPr>
        <p:txBody>
          <a:bodyPr/>
          <a:lstStyle/>
          <a:p>
            <a:pPr algn="ctr" eaLnBrk="1" hangingPunct="1"/>
            <a:r>
              <a:rPr lang="en-CA" b="1" smtClean="0"/>
              <a:t>Lesson 1:</a:t>
            </a:r>
            <a:br>
              <a:rPr lang="en-CA" b="1" smtClean="0"/>
            </a:br>
            <a:r>
              <a:rPr lang="en-CA" b="1" smtClean="0"/>
              <a:t>Have A Tragic Sense of Life</a:t>
            </a:r>
            <a:endParaRPr lang="en-CA" smtClean="0"/>
          </a:p>
        </p:txBody>
      </p:sp>
      <p:sp>
        <p:nvSpPr>
          <p:cNvPr id="11267" name="Content Placeholder 2"/>
          <p:cNvSpPr>
            <a:spLocks noGrp="1"/>
          </p:cNvSpPr>
          <p:nvPr>
            <p:ph idx="4294967295"/>
          </p:nvPr>
        </p:nvSpPr>
        <p:spPr>
          <a:xfrm>
            <a:off x="323850" y="1782763"/>
            <a:ext cx="8624888" cy="4525962"/>
          </a:xfrm>
        </p:spPr>
        <p:txBody>
          <a:bodyPr/>
          <a:lstStyle/>
          <a:p>
            <a:pPr eaLnBrk="1" hangingPunct="1">
              <a:spcBef>
                <a:spcPts val="1800"/>
              </a:spcBef>
            </a:pPr>
            <a:r>
              <a:rPr lang="en-CA" sz="3000" smtClean="0"/>
              <a:t>“In this world you will have trouble.” - Jesus</a:t>
            </a:r>
          </a:p>
          <a:p>
            <a:pPr eaLnBrk="1" hangingPunct="1">
              <a:spcBef>
                <a:spcPts val="1800"/>
              </a:spcBef>
            </a:pPr>
            <a:r>
              <a:rPr lang="en-CA" sz="3000" smtClean="0"/>
              <a:t>The first noble truth of Buddhism: Life is full of suffering</a:t>
            </a:r>
          </a:p>
          <a:p>
            <a:pPr eaLnBrk="1" hangingPunct="1">
              <a:spcBef>
                <a:spcPts val="1800"/>
              </a:spcBef>
            </a:pPr>
            <a:r>
              <a:rPr lang="en-CA" sz="3000" smtClean="0"/>
              <a:t>Every life is touched by tragedy</a:t>
            </a:r>
          </a:p>
          <a:p>
            <a:pPr eaLnBrk="1" hangingPunct="1">
              <a:spcBef>
                <a:spcPts val="1800"/>
              </a:spcBef>
            </a:pPr>
            <a:r>
              <a:rPr lang="en-CA" sz="3000" smtClean="0"/>
              <a:t>Having a tragic sense of life offers you the best preparation for the tragedies of life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46088" y="274638"/>
            <a:ext cx="8229600" cy="1143000"/>
          </a:xfrm>
        </p:spPr>
        <p:txBody>
          <a:bodyPr/>
          <a:lstStyle/>
          <a:p>
            <a:pPr eaLnBrk="1" hangingPunct="1"/>
            <a:r>
              <a:rPr lang="en-CA" smtClean="0"/>
              <a:t>Viktor Frankl’s tragic optimism</a:t>
            </a:r>
          </a:p>
        </p:txBody>
      </p:sp>
      <p:pic>
        <p:nvPicPr>
          <p:cNvPr id="12291" name="Picture 2" descr="http://a8.sphotos.ak.fbcdn.net/hphotos-ak-ash4/383952_396833727043774_1681146630_n.jpg"/>
          <p:cNvPicPr>
            <a:picLocks noChangeAspect="1" noChangeArrowheads="1"/>
          </p:cNvPicPr>
          <p:nvPr/>
        </p:nvPicPr>
        <p:blipFill>
          <a:blip r:embed="rId3" cstate="print"/>
          <a:srcRect/>
          <a:stretch>
            <a:fillRect/>
          </a:stretch>
        </p:blipFill>
        <p:spPr bwMode="auto">
          <a:xfrm>
            <a:off x="2009775" y="1606550"/>
            <a:ext cx="5802313" cy="49180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088" y="274638"/>
            <a:ext cx="8229600" cy="1143000"/>
          </a:xfrm>
        </p:spPr>
        <p:txBody>
          <a:bodyPr>
            <a:normAutofit fontScale="90000"/>
          </a:bodyPr>
          <a:lstStyle/>
          <a:p>
            <a:pPr eaLnBrk="1" fontAlgn="auto" hangingPunct="1">
              <a:spcAft>
                <a:spcPts val="0"/>
              </a:spcAft>
              <a:defRPr/>
            </a:pPr>
            <a:r>
              <a:rPr lang="en-CA" sz="4200" dirty="0" smtClean="0"/>
              <a:t>Components of tragic optimism (TO)</a:t>
            </a:r>
          </a:p>
        </p:txBody>
      </p:sp>
      <p:sp>
        <p:nvSpPr>
          <p:cNvPr id="13315" name="Content Placeholder 2"/>
          <p:cNvSpPr>
            <a:spLocks noGrp="1"/>
          </p:cNvSpPr>
          <p:nvPr>
            <p:ph idx="4294967295"/>
          </p:nvPr>
        </p:nvSpPr>
        <p:spPr>
          <a:xfrm>
            <a:off x="446088" y="1600200"/>
            <a:ext cx="8229600" cy="4525963"/>
          </a:xfrm>
        </p:spPr>
        <p:txBody>
          <a:bodyPr/>
          <a:lstStyle/>
          <a:p>
            <a:pPr marL="114300" indent="0" eaLnBrk="1" hangingPunct="1">
              <a:spcBef>
                <a:spcPts val="1800"/>
              </a:spcBef>
            </a:pPr>
            <a:r>
              <a:rPr lang="en-CA" sz="3400" smtClean="0"/>
              <a:t>Acceptance of the bleak reality</a:t>
            </a:r>
          </a:p>
          <a:p>
            <a:pPr marL="114300" indent="0" eaLnBrk="1" hangingPunct="1">
              <a:spcBef>
                <a:spcPts val="1800"/>
              </a:spcBef>
            </a:pPr>
            <a:r>
              <a:rPr lang="en-CA" sz="3400" smtClean="0"/>
              <a:t>Affirmation of the value and meaning of life</a:t>
            </a:r>
          </a:p>
          <a:p>
            <a:pPr marL="114300" indent="0" eaLnBrk="1" hangingPunct="1">
              <a:spcBef>
                <a:spcPts val="1800"/>
              </a:spcBef>
            </a:pPr>
            <a:r>
              <a:rPr lang="en-CA" sz="3400" smtClean="0"/>
              <a:t>Self-transcendence (altruism)</a:t>
            </a:r>
          </a:p>
          <a:p>
            <a:pPr marL="114300" indent="0" eaLnBrk="1" hangingPunct="1">
              <a:spcBef>
                <a:spcPts val="1800"/>
              </a:spcBef>
            </a:pPr>
            <a:r>
              <a:rPr lang="en-CA" sz="3400" smtClean="0"/>
              <a:t>Faith in God and others</a:t>
            </a:r>
          </a:p>
          <a:p>
            <a:pPr marL="114300" indent="0" eaLnBrk="1" hangingPunct="1">
              <a:spcBef>
                <a:spcPts val="1800"/>
              </a:spcBef>
            </a:pPr>
            <a:r>
              <a:rPr lang="en-CA" sz="3400" smtClean="0"/>
              <a:t>Courage to face adversity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a5.sphotos.ak.fbcdn.net/hphotos-ak-ash3/557481_398527606874386_914003824_n.jpg"/>
          <p:cNvPicPr>
            <a:picLocks noChangeAspect="1" noChangeArrowheads="1"/>
          </p:cNvPicPr>
          <p:nvPr/>
        </p:nvPicPr>
        <p:blipFill>
          <a:blip r:embed="rId2" cstate="print"/>
          <a:srcRect/>
          <a:stretch>
            <a:fillRect/>
          </a:stretch>
        </p:blipFill>
        <p:spPr bwMode="auto">
          <a:xfrm>
            <a:off x="1374775" y="692150"/>
            <a:ext cx="6602413" cy="3649663"/>
          </a:xfrm>
          <a:prstGeom prst="rect">
            <a:avLst/>
          </a:prstGeom>
          <a:noFill/>
          <a:ln w="9525">
            <a:noFill/>
            <a:miter lim="800000"/>
            <a:headEnd/>
            <a:tailEnd/>
          </a:ln>
        </p:spPr>
      </p:pic>
      <p:sp>
        <p:nvSpPr>
          <p:cNvPr id="14339" name="Title 1"/>
          <p:cNvSpPr>
            <a:spLocks noGrp="1"/>
          </p:cNvSpPr>
          <p:nvPr>
            <p:ph type="title"/>
          </p:nvPr>
        </p:nvSpPr>
        <p:spPr>
          <a:xfrm>
            <a:off x="827088" y="4868863"/>
            <a:ext cx="7978775" cy="1427162"/>
          </a:xfrm>
        </p:spPr>
        <p:txBody>
          <a:bodyPr/>
          <a:lstStyle/>
          <a:p>
            <a:r>
              <a:rPr lang="en-CA" sz="3600" smtClean="0"/>
              <a:t>Self-transcendence enhances the well-being &amp; meaning in life of both self and others in both good and bad times.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522</TotalTime>
  <Words>971</Words>
  <Application>Microsoft Office PowerPoint</Application>
  <PresentationFormat>On-screen Show (4:3)</PresentationFormat>
  <Paragraphs>68</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Arial</vt:lpstr>
      <vt:lpstr>Franklin Gothic Book</vt:lpstr>
      <vt:lpstr>Perpetua</vt:lpstr>
      <vt:lpstr>Wingdings 2</vt:lpstr>
      <vt:lpstr>Equity</vt:lpstr>
      <vt:lpstr>Life Lesson 8:  How do I overcome adversity? </vt:lpstr>
      <vt:lpstr>Is the glass half empty or half full?</vt:lpstr>
      <vt:lpstr>  Develop the right attitude  &amp; outlook on life</vt:lpstr>
      <vt:lpstr>Slide 4</vt:lpstr>
      <vt:lpstr>What Is Your Outlook on Life?</vt:lpstr>
      <vt:lpstr>Lesson 1: Have A Tragic Sense of Life</vt:lpstr>
      <vt:lpstr>Viktor Frankl’s tragic optimism</vt:lpstr>
      <vt:lpstr>Components of tragic optimism (TO)</vt:lpstr>
      <vt:lpstr>Self-transcendence enhances the well-being &amp; meaning in life of both self and others in both good and bad times.</vt:lpstr>
      <vt:lpstr>Slide 10</vt:lpstr>
      <vt:lpstr>Courage means having the capacity to stand up for what you believe and face fears and dangers unflinchingly.</vt:lpstr>
      <vt:lpstr>It takes courage to confront and accept yourself in spire of all your limitations.</vt:lpstr>
      <vt:lpstr>Courage empowers you to expand your hope beyond the walls that confine you.</vt:lpstr>
      <vt:lpstr>A good example of  tragic optimism</vt:lpstr>
      <vt:lpstr>A tragic sense of life is an effective inoculation against tragedies</vt:lpstr>
      <vt:lpstr>Slide 16</vt:lpstr>
      <vt:lpstr>3 Common Responses to Adversity</vt:lpstr>
      <vt:lpstr>The process of catastrophizing: Negative schema &amp; anticipation</vt:lpstr>
      <vt:lpstr>Slide 19</vt:lpstr>
      <vt:lpstr>4 Prototypical Life Trajectories</vt:lpstr>
      <vt:lpstr>Slide 21</vt:lpstr>
      <vt:lpstr>Suffering triggers the quest for meaning</vt:lpstr>
      <vt:lpstr>“Why” is a universal cry for help</vt:lpstr>
      <vt:lpstr>Meaning seeking may be unpleasant</vt:lpstr>
      <vt:lpstr>Meaning-making is an all-purpose tool for effective coping</vt:lpstr>
      <vt:lpstr>Conclusions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Lesson 8:  How do I overcome adversities?</dc:title>
  <dc:creator>Paul T. P. Wong</dc:creator>
  <cp:lastModifiedBy>Teresa</cp:lastModifiedBy>
  <cp:revision>59</cp:revision>
  <dcterms:created xsi:type="dcterms:W3CDTF">2012-08-17T22:22:07Z</dcterms:created>
  <dcterms:modified xsi:type="dcterms:W3CDTF">2020-10-02T05:33:43Z</dcterms:modified>
</cp:coreProperties>
</file>